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90" r:id="rId2"/>
    <p:sldId id="257" r:id="rId3"/>
    <p:sldId id="260" r:id="rId4"/>
    <p:sldId id="258" r:id="rId5"/>
    <p:sldId id="259" r:id="rId6"/>
    <p:sldId id="261" r:id="rId7"/>
    <p:sldId id="291" r:id="rId8"/>
    <p:sldId id="280"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92" r:id="rId24"/>
    <p:sldId id="293" r:id="rId25"/>
    <p:sldId id="278" r:id="rId26"/>
    <p:sldId id="279" r:id="rId27"/>
    <p:sldId id="286" r:id="rId28"/>
    <p:sldId id="281" r:id="rId29"/>
    <p:sldId id="287" r:id="rId30"/>
    <p:sldId id="295" r:id="rId31"/>
    <p:sldId id="282" r:id="rId32"/>
    <p:sldId id="304" r:id="rId33"/>
    <p:sldId id="303" r:id="rId34"/>
    <p:sldId id="321" r:id="rId35"/>
    <p:sldId id="305" r:id="rId36"/>
    <p:sldId id="306" r:id="rId37"/>
    <p:sldId id="296" r:id="rId38"/>
    <p:sldId id="314" r:id="rId39"/>
    <p:sldId id="307" r:id="rId40"/>
    <p:sldId id="297" r:id="rId41"/>
    <p:sldId id="317" r:id="rId42"/>
    <p:sldId id="308" r:id="rId43"/>
    <p:sldId id="298" r:id="rId44"/>
    <p:sldId id="318" r:id="rId45"/>
    <p:sldId id="309" r:id="rId46"/>
    <p:sldId id="310" r:id="rId47"/>
    <p:sldId id="311" r:id="rId48"/>
    <p:sldId id="312" r:id="rId49"/>
    <p:sldId id="319" r:id="rId50"/>
    <p:sldId id="313" r:id="rId51"/>
    <p:sldId id="299" r:id="rId52"/>
    <p:sldId id="300" r:id="rId53"/>
    <p:sldId id="301" r:id="rId54"/>
    <p:sldId id="302" r:id="rId55"/>
    <p:sldId id="320" r:id="rId56"/>
    <p:sldId id="322" r:id="rId57"/>
    <p:sldId id="323" r:id="rId58"/>
    <p:sldId id="294" r:id="rId59"/>
    <p:sldId id="285" r:id="rId60"/>
    <p:sldId id="288" r:id="rId61"/>
    <p:sldId id="289" r:id="rId62"/>
  </p:sldIdLst>
  <p:sldSz cx="9144000" cy="6858000" type="screen4x3"/>
  <p:notesSz cx="6761163" cy="9942513"/>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15620"/>
    <p:restoredTop sz="92062" autoAdjust="0"/>
  </p:normalViewPr>
  <p:slideViewPr>
    <p:cSldViewPr>
      <p:cViewPr>
        <p:scale>
          <a:sx n="75" d="100"/>
          <a:sy n="75" d="100"/>
        </p:scale>
        <p:origin x="-1944" y="-70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Modifiez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fr-FR"/>
          </a:p>
        </p:txBody>
      </p:sp>
      <p:sp>
        <p:nvSpPr>
          <p:cNvPr id="4" name="Espace réservé de la date 3"/>
          <p:cNvSpPr>
            <a:spLocks noGrp="1"/>
          </p:cNvSpPr>
          <p:nvPr>
            <p:ph type="dt" sz="half" idx="10"/>
          </p:nvPr>
        </p:nvSpPr>
        <p:spPr/>
        <p:txBody>
          <a:bodyPr/>
          <a:lstStyle/>
          <a:p>
            <a:fld id="{AF3C9FC2-D123-4AED-8D11-B128FF99E8CA}" type="datetimeFigureOut">
              <a:rPr lang="fr-FR" smtClean="0"/>
              <a:t>11/05/2015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6B1CEDC-C4AD-43E1-B240-17BE6FB097A1}" type="slidenum">
              <a:rPr lang="fr-FR" smtClean="0"/>
              <a:t>‹N°›</a:t>
            </a:fld>
            <a:endParaRPr lang="fr-FR"/>
          </a:p>
        </p:txBody>
      </p:sp>
    </p:spTree>
    <p:extLst>
      <p:ext uri="{BB962C8B-B14F-4D97-AF65-F5344CB8AC3E}">
        <p14:creationId xmlns:p14="http://schemas.microsoft.com/office/powerpoint/2010/main" val="28428438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AF3C9FC2-D123-4AED-8D11-B128FF99E8CA}" type="datetimeFigureOut">
              <a:rPr lang="fr-FR" smtClean="0"/>
              <a:t>11/05/2015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6B1CEDC-C4AD-43E1-B240-17BE6FB097A1}" type="slidenum">
              <a:rPr lang="fr-FR" smtClean="0"/>
              <a:t>‹N°›</a:t>
            </a:fld>
            <a:endParaRPr lang="fr-FR"/>
          </a:p>
        </p:txBody>
      </p:sp>
    </p:spTree>
    <p:extLst>
      <p:ext uri="{BB962C8B-B14F-4D97-AF65-F5344CB8AC3E}">
        <p14:creationId xmlns:p14="http://schemas.microsoft.com/office/powerpoint/2010/main" val="12439113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AF3C9FC2-D123-4AED-8D11-B128FF99E8CA}" type="datetimeFigureOut">
              <a:rPr lang="fr-FR" smtClean="0"/>
              <a:t>11/05/2015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6B1CEDC-C4AD-43E1-B240-17BE6FB097A1}" type="slidenum">
              <a:rPr lang="fr-FR" smtClean="0"/>
              <a:t>‹N°›</a:t>
            </a:fld>
            <a:endParaRPr lang="fr-FR"/>
          </a:p>
        </p:txBody>
      </p:sp>
    </p:spTree>
    <p:extLst>
      <p:ext uri="{BB962C8B-B14F-4D97-AF65-F5344CB8AC3E}">
        <p14:creationId xmlns:p14="http://schemas.microsoft.com/office/powerpoint/2010/main" val="35467222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AF3C9FC2-D123-4AED-8D11-B128FF99E8CA}" type="datetimeFigureOut">
              <a:rPr lang="fr-FR" smtClean="0"/>
              <a:t>11/05/2015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6B1CEDC-C4AD-43E1-B240-17BE6FB097A1}" type="slidenum">
              <a:rPr lang="fr-FR" smtClean="0"/>
              <a:t>‹N°›</a:t>
            </a:fld>
            <a:endParaRPr lang="fr-FR"/>
          </a:p>
        </p:txBody>
      </p:sp>
    </p:spTree>
    <p:extLst>
      <p:ext uri="{BB962C8B-B14F-4D97-AF65-F5344CB8AC3E}">
        <p14:creationId xmlns:p14="http://schemas.microsoft.com/office/powerpoint/2010/main" val="1841459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Modifiez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Espace réservé de la date 3"/>
          <p:cNvSpPr>
            <a:spLocks noGrp="1"/>
          </p:cNvSpPr>
          <p:nvPr>
            <p:ph type="dt" sz="half" idx="10"/>
          </p:nvPr>
        </p:nvSpPr>
        <p:spPr/>
        <p:txBody>
          <a:bodyPr/>
          <a:lstStyle/>
          <a:p>
            <a:fld id="{AF3C9FC2-D123-4AED-8D11-B128FF99E8CA}" type="datetimeFigureOut">
              <a:rPr lang="fr-FR" smtClean="0"/>
              <a:t>11/05/2015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6B1CEDC-C4AD-43E1-B240-17BE6FB097A1}" type="slidenum">
              <a:rPr lang="fr-FR" smtClean="0"/>
              <a:t>‹N°›</a:t>
            </a:fld>
            <a:endParaRPr lang="fr-FR"/>
          </a:p>
        </p:txBody>
      </p:sp>
    </p:spTree>
    <p:extLst>
      <p:ext uri="{BB962C8B-B14F-4D97-AF65-F5344CB8AC3E}">
        <p14:creationId xmlns:p14="http://schemas.microsoft.com/office/powerpoint/2010/main" val="19024968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AF3C9FC2-D123-4AED-8D11-B128FF99E8CA}" type="datetimeFigureOut">
              <a:rPr lang="fr-FR" smtClean="0"/>
              <a:t>11/05/2015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26B1CEDC-C4AD-43E1-B240-17BE6FB097A1}" type="slidenum">
              <a:rPr lang="fr-FR" smtClean="0"/>
              <a:t>‹N°›</a:t>
            </a:fld>
            <a:endParaRPr lang="fr-FR"/>
          </a:p>
        </p:txBody>
      </p:sp>
    </p:spTree>
    <p:extLst>
      <p:ext uri="{BB962C8B-B14F-4D97-AF65-F5344CB8AC3E}">
        <p14:creationId xmlns:p14="http://schemas.microsoft.com/office/powerpoint/2010/main" val="39341174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Modifiez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AF3C9FC2-D123-4AED-8D11-B128FF99E8CA}" type="datetimeFigureOut">
              <a:rPr lang="fr-FR" smtClean="0"/>
              <a:t>11/05/2015</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26B1CEDC-C4AD-43E1-B240-17BE6FB097A1}" type="slidenum">
              <a:rPr lang="fr-FR" smtClean="0"/>
              <a:t>‹N°›</a:t>
            </a:fld>
            <a:endParaRPr lang="fr-FR"/>
          </a:p>
        </p:txBody>
      </p:sp>
    </p:spTree>
    <p:extLst>
      <p:ext uri="{BB962C8B-B14F-4D97-AF65-F5344CB8AC3E}">
        <p14:creationId xmlns:p14="http://schemas.microsoft.com/office/powerpoint/2010/main" val="3441058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e la date 2"/>
          <p:cNvSpPr>
            <a:spLocks noGrp="1"/>
          </p:cNvSpPr>
          <p:nvPr>
            <p:ph type="dt" sz="half" idx="10"/>
          </p:nvPr>
        </p:nvSpPr>
        <p:spPr/>
        <p:txBody>
          <a:bodyPr/>
          <a:lstStyle/>
          <a:p>
            <a:fld id="{AF3C9FC2-D123-4AED-8D11-B128FF99E8CA}" type="datetimeFigureOut">
              <a:rPr lang="fr-FR" smtClean="0"/>
              <a:t>11/05/2015</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26B1CEDC-C4AD-43E1-B240-17BE6FB097A1}" type="slidenum">
              <a:rPr lang="fr-FR" smtClean="0"/>
              <a:t>‹N°›</a:t>
            </a:fld>
            <a:endParaRPr lang="fr-FR"/>
          </a:p>
        </p:txBody>
      </p:sp>
    </p:spTree>
    <p:extLst>
      <p:ext uri="{BB962C8B-B14F-4D97-AF65-F5344CB8AC3E}">
        <p14:creationId xmlns:p14="http://schemas.microsoft.com/office/powerpoint/2010/main" val="31395090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AF3C9FC2-D123-4AED-8D11-B128FF99E8CA}" type="datetimeFigureOut">
              <a:rPr lang="fr-FR" smtClean="0"/>
              <a:t>11/05/2015</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26B1CEDC-C4AD-43E1-B240-17BE6FB097A1}" type="slidenum">
              <a:rPr lang="fr-FR" smtClean="0"/>
              <a:t>‹N°›</a:t>
            </a:fld>
            <a:endParaRPr lang="fr-FR"/>
          </a:p>
        </p:txBody>
      </p:sp>
    </p:spTree>
    <p:extLst>
      <p:ext uri="{BB962C8B-B14F-4D97-AF65-F5344CB8AC3E}">
        <p14:creationId xmlns:p14="http://schemas.microsoft.com/office/powerpoint/2010/main" val="27919153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Modifiez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AF3C9FC2-D123-4AED-8D11-B128FF99E8CA}" type="datetimeFigureOut">
              <a:rPr lang="fr-FR" smtClean="0"/>
              <a:t>11/05/2015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26B1CEDC-C4AD-43E1-B240-17BE6FB097A1}" type="slidenum">
              <a:rPr lang="fr-FR" smtClean="0"/>
              <a:t>‹N°›</a:t>
            </a:fld>
            <a:endParaRPr lang="fr-FR"/>
          </a:p>
        </p:txBody>
      </p:sp>
    </p:spTree>
    <p:extLst>
      <p:ext uri="{BB962C8B-B14F-4D97-AF65-F5344CB8AC3E}">
        <p14:creationId xmlns:p14="http://schemas.microsoft.com/office/powerpoint/2010/main" val="41264419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Modifiez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AF3C9FC2-D123-4AED-8D11-B128FF99E8CA}" type="datetimeFigureOut">
              <a:rPr lang="fr-FR" smtClean="0"/>
              <a:t>11/05/2015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26B1CEDC-C4AD-43E1-B240-17BE6FB097A1}" type="slidenum">
              <a:rPr lang="fr-FR" smtClean="0"/>
              <a:t>‹N°›</a:t>
            </a:fld>
            <a:endParaRPr lang="fr-FR"/>
          </a:p>
        </p:txBody>
      </p:sp>
    </p:spTree>
    <p:extLst>
      <p:ext uri="{BB962C8B-B14F-4D97-AF65-F5344CB8AC3E}">
        <p14:creationId xmlns:p14="http://schemas.microsoft.com/office/powerpoint/2010/main" val="7274554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Modifiez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F3C9FC2-D123-4AED-8D11-B128FF99E8CA}" type="datetimeFigureOut">
              <a:rPr lang="fr-FR" smtClean="0"/>
              <a:t>11/05/2015</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6B1CEDC-C4AD-43E1-B240-17BE6FB097A1}" type="slidenum">
              <a:rPr lang="fr-FR" smtClean="0"/>
              <a:t>‹N°›</a:t>
            </a:fld>
            <a:endParaRPr lang="fr-FR"/>
          </a:p>
        </p:txBody>
      </p:sp>
    </p:spTree>
    <p:extLst>
      <p:ext uri="{BB962C8B-B14F-4D97-AF65-F5344CB8AC3E}">
        <p14:creationId xmlns:p14="http://schemas.microsoft.com/office/powerpoint/2010/main" val="223026895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4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5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5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5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Image 6" descr="arrière plan MEN.jpg"/>
          <p:cNvPicPr>
            <a:picLocks noChangeAspect="1"/>
          </p:cNvPicPr>
          <p:nvPr/>
        </p:nvPicPr>
        <p:blipFill>
          <a:blip r:embed="rId2" cstate="print"/>
          <a:stretch>
            <a:fillRect/>
          </a:stretch>
        </p:blipFill>
        <p:spPr>
          <a:xfrm>
            <a:off x="4057" y="0"/>
            <a:ext cx="9139943" cy="6858000"/>
          </a:xfrm>
          <a:prstGeom prst="rect">
            <a:avLst/>
          </a:prstGeom>
        </p:spPr>
      </p:pic>
      <p:sp>
        <p:nvSpPr>
          <p:cNvPr id="2" name="Titre 1"/>
          <p:cNvSpPr>
            <a:spLocks noGrp="1"/>
          </p:cNvSpPr>
          <p:nvPr>
            <p:ph type="ctrTitle"/>
          </p:nvPr>
        </p:nvSpPr>
        <p:spPr>
          <a:xfrm>
            <a:off x="686378" y="188640"/>
            <a:ext cx="7772400" cy="936103"/>
          </a:xfrm>
        </p:spPr>
        <p:txBody>
          <a:bodyPr/>
          <a:lstStyle/>
          <a:p>
            <a:r>
              <a:rPr lang="fr-FR" b="1" dirty="0" smtClean="0"/>
              <a:t>L’École du XXIème siècle.</a:t>
            </a:r>
            <a:endParaRPr lang="fr-FR" b="1" dirty="0"/>
          </a:p>
        </p:txBody>
      </p:sp>
      <p:sp>
        <p:nvSpPr>
          <p:cNvPr id="3" name="Sous-titre 2"/>
          <p:cNvSpPr>
            <a:spLocks noGrp="1"/>
          </p:cNvSpPr>
          <p:nvPr>
            <p:ph type="subTitle" idx="1"/>
          </p:nvPr>
        </p:nvSpPr>
        <p:spPr>
          <a:xfrm>
            <a:off x="361560" y="1083276"/>
            <a:ext cx="8424936" cy="4289940"/>
          </a:xfrm>
        </p:spPr>
        <p:txBody>
          <a:bodyPr>
            <a:noAutofit/>
          </a:bodyPr>
          <a:lstStyle/>
          <a:p>
            <a:r>
              <a:rPr lang="fr-FR" sz="4400" b="1" dirty="0" smtClean="0">
                <a:solidFill>
                  <a:srgbClr val="FF0000"/>
                </a:solidFill>
              </a:rPr>
              <a:t>Le socle commun</a:t>
            </a:r>
          </a:p>
          <a:p>
            <a:endParaRPr lang="fr-FR" sz="4400" dirty="0"/>
          </a:p>
          <a:p>
            <a:r>
              <a:rPr lang="fr-FR" sz="4400" b="1" dirty="0" smtClean="0">
                <a:solidFill>
                  <a:srgbClr val="FF0000"/>
                </a:solidFill>
              </a:rPr>
              <a:t>La consultation des programmes</a:t>
            </a:r>
          </a:p>
          <a:p>
            <a:endParaRPr lang="fr-FR" sz="2800" b="1" dirty="0" smtClean="0">
              <a:solidFill>
                <a:srgbClr val="FF0000"/>
              </a:solidFill>
            </a:endParaRPr>
          </a:p>
          <a:p>
            <a:r>
              <a:rPr lang="fr-FR" sz="2000" b="1" dirty="0">
                <a:solidFill>
                  <a:schemeClr val="accent6">
                    <a:lumMod val="50000"/>
                  </a:schemeClr>
                </a:solidFill>
              </a:rPr>
              <a:t>Interventions dans les bassins de la POLYNESIE</a:t>
            </a:r>
          </a:p>
          <a:p>
            <a:endParaRPr lang="fr-FR" sz="2000" b="1" dirty="0">
              <a:solidFill>
                <a:schemeClr val="accent6">
                  <a:lumMod val="50000"/>
                </a:schemeClr>
              </a:solidFill>
            </a:endParaRPr>
          </a:p>
          <a:p>
            <a:r>
              <a:rPr lang="fr-FR" sz="2000" b="1" dirty="0">
                <a:solidFill>
                  <a:srgbClr val="FF0000"/>
                </a:solidFill>
              </a:rPr>
              <a:t>Avec le concours </a:t>
            </a:r>
          </a:p>
          <a:p>
            <a:r>
              <a:rPr lang="fr-FR" sz="2000" b="1" dirty="0">
                <a:solidFill>
                  <a:srgbClr val="FF0000"/>
                </a:solidFill>
              </a:rPr>
              <a:t>du Groupe Académique de Réflexion de la </a:t>
            </a:r>
            <a:r>
              <a:rPr lang="fr-FR" sz="2000" b="1" dirty="0" smtClean="0">
                <a:solidFill>
                  <a:srgbClr val="FF0000"/>
                </a:solidFill>
              </a:rPr>
              <a:t>Polynésie Française  </a:t>
            </a:r>
            <a:endParaRPr lang="fr-FR" sz="2000" b="1" dirty="0">
              <a:solidFill>
                <a:srgbClr val="FF0000"/>
              </a:solidFill>
            </a:endParaRPr>
          </a:p>
          <a:p>
            <a:endParaRPr lang="fr-FR" sz="2000" b="1" dirty="0">
              <a:solidFill>
                <a:srgbClr val="FF0000"/>
              </a:solidFill>
            </a:endParaRPr>
          </a:p>
        </p:txBody>
      </p:sp>
      <p:sp>
        <p:nvSpPr>
          <p:cNvPr id="4" name="Espace réservé du numéro de diapositive 3"/>
          <p:cNvSpPr>
            <a:spLocks noGrp="1"/>
          </p:cNvSpPr>
          <p:nvPr>
            <p:ph type="sldNum" sz="quarter" idx="12"/>
          </p:nvPr>
        </p:nvSpPr>
        <p:spPr/>
        <p:txBody>
          <a:bodyPr/>
          <a:lstStyle/>
          <a:p>
            <a:fld id="{1A0A4B5C-B81D-47E8-A5D6-823BCF025DBF}" type="slidenum">
              <a:rPr lang="fr-FR" smtClean="0"/>
              <a:pPr/>
              <a:t>1</a:t>
            </a:fld>
            <a:endParaRPr lang="fr-FR"/>
          </a:p>
        </p:txBody>
      </p:sp>
      <p:sp>
        <p:nvSpPr>
          <p:cNvPr id="8" name="Text Box 4"/>
          <p:cNvSpPr txBox="1">
            <a:spLocks noChangeArrowheads="1"/>
          </p:cNvSpPr>
          <p:nvPr/>
        </p:nvSpPr>
        <p:spPr bwMode="auto">
          <a:xfrm>
            <a:off x="3131840" y="6381328"/>
            <a:ext cx="5868987" cy="369888"/>
          </a:xfrm>
          <a:prstGeom prst="rect">
            <a:avLst/>
          </a:prstGeom>
          <a:solidFill>
            <a:schemeClr val="accent1"/>
          </a:solidFill>
          <a:ln w="9525">
            <a:noFill/>
            <a:miter lim="800000"/>
            <a:headEnd/>
            <a:tailEnd/>
          </a:ln>
        </p:spPr>
        <p:txBody>
          <a:bodyPr>
            <a:spAutoFit/>
          </a:bodyPr>
          <a:lstStyle/>
          <a:p>
            <a:r>
              <a:rPr lang="fr-FR" dirty="0">
                <a:solidFill>
                  <a:schemeClr val="bg1"/>
                </a:solidFill>
                <a:latin typeface="Arial Rounded MT Bold" pitchFamily="-84" charset="0"/>
              </a:rPr>
              <a:t>Inspection Pédagogique EPS – </a:t>
            </a:r>
            <a:r>
              <a:rPr lang="fr-FR" dirty="0" smtClean="0">
                <a:solidFill>
                  <a:schemeClr val="bg1"/>
                </a:solidFill>
                <a:latin typeface="Arial Rounded MT Bold" pitchFamily="-84" charset="0"/>
              </a:rPr>
              <a:t>Polynésie Française</a:t>
            </a:r>
            <a:endParaRPr lang="fr-FR" dirty="0">
              <a:solidFill>
                <a:schemeClr val="bg1"/>
              </a:solidFill>
              <a:latin typeface="Arial Rounded MT Bold" pitchFamily="-84" charset="0"/>
            </a:endParaRPr>
          </a:p>
        </p:txBody>
      </p:sp>
      <p:sp>
        <p:nvSpPr>
          <p:cNvPr id="9" name="Double flèche verticale 8"/>
          <p:cNvSpPr/>
          <p:nvPr/>
        </p:nvSpPr>
        <p:spPr>
          <a:xfrm>
            <a:off x="4285995" y="1789212"/>
            <a:ext cx="288033" cy="842240"/>
          </a:xfrm>
          <a:prstGeom prst="up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200528757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67544" y="2780928"/>
            <a:ext cx="8229600" cy="1143000"/>
          </a:xfrm>
        </p:spPr>
        <p:txBody>
          <a:bodyPr>
            <a:normAutofit/>
          </a:bodyPr>
          <a:lstStyle/>
          <a:p>
            <a:r>
              <a:rPr lang="fr-FR" sz="3600" b="1" dirty="0" smtClean="0"/>
              <a:t>La place du Sport en Education Physique</a:t>
            </a:r>
            <a:endParaRPr lang="fr-FR" sz="3600" b="1" dirty="0"/>
          </a:p>
        </p:txBody>
      </p:sp>
    </p:spTree>
    <p:extLst>
      <p:ext uri="{BB962C8B-B14F-4D97-AF65-F5344CB8AC3E}">
        <p14:creationId xmlns:p14="http://schemas.microsoft.com/office/powerpoint/2010/main" val="245594718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67544" y="2420888"/>
            <a:ext cx="8229600" cy="1143000"/>
          </a:xfrm>
        </p:spPr>
        <p:txBody>
          <a:bodyPr>
            <a:normAutofit fontScale="90000"/>
          </a:bodyPr>
          <a:lstStyle/>
          <a:p>
            <a:r>
              <a:rPr lang="fr-FR" sz="3600" b="1" dirty="0" smtClean="0"/>
              <a:t>Que doit-on entendre quand le socle parle de culture ? </a:t>
            </a:r>
            <a:endParaRPr lang="fr-FR" sz="3600" b="1" dirty="0"/>
          </a:p>
        </p:txBody>
      </p:sp>
    </p:spTree>
    <p:extLst>
      <p:ext uri="{BB962C8B-B14F-4D97-AF65-F5344CB8AC3E}">
        <p14:creationId xmlns:p14="http://schemas.microsoft.com/office/powerpoint/2010/main" val="265938588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74104" y="94670"/>
            <a:ext cx="7886700" cy="690942"/>
          </a:xfrm>
        </p:spPr>
        <p:txBody>
          <a:bodyPr>
            <a:normAutofit/>
          </a:bodyPr>
          <a:lstStyle/>
          <a:p>
            <a:r>
              <a:rPr lang="fr-FR" sz="2800" b="1" dirty="0" smtClean="0">
                <a:solidFill>
                  <a:schemeClr val="accent1">
                    <a:lumMod val="75000"/>
                  </a:schemeClr>
                </a:solidFill>
              </a:rPr>
              <a:t>Vers une culture commune redéfinie</a:t>
            </a:r>
            <a:endParaRPr lang="fr-FR" sz="2800" b="1" dirty="0">
              <a:solidFill>
                <a:schemeClr val="accent1">
                  <a:lumMod val="75000"/>
                </a:schemeClr>
              </a:solidFill>
            </a:endParaRPr>
          </a:p>
        </p:txBody>
      </p:sp>
      <p:sp>
        <p:nvSpPr>
          <p:cNvPr id="3" name="Espace réservé du contenu 2"/>
          <p:cNvSpPr>
            <a:spLocks noGrp="1"/>
          </p:cNvSpPr>
          <p:nvPr>
            <p:ph idx="1"/>
          </p:nvPr>
        </p:nvSpPr>
        <p:spPr>
          <a:xfrm>
            <a:off x="474104" y="785613"/>
            <a:ext cx="7886700" cy="450761"/>
          </a:xfrm>
        </p:spPr>
        <p:txBody>
          <a:bodyPr>
            <a:normAutofit fontScale="85000" lnSpcReduction="10000"/>
          </a:bodyPr>
          <a:lstStyle/>
          <a:p>
            <a:pPr marL="0" indent="0">
              <a:buNone/>
            </a:pPr>
            <a:r>
              <a:rPr lang="fr-FR" sz="1800" b="1" dirty="0" smtClean="0"/>
              <a:t>Le SCCCC couvre toute la scolarité obligatoire   </a:t>
            </a:r>
            <a:r>
              <a:rPr lang="fr-FR" sz="2000" dirty="0" smtClean="0"/>
              <a:t>=&gt;     </a:t>
            </a:r>
            <a:r>
              <a:rPr lang="fr-FR" sz="1800" b="1" dirty="0" smtClean="0"/>
              <a:t>CULTURE </a:t>
            </a:r>
            <a:r>
              <a:rPr lang="fr-FR" sz="1800" b="1" dirty="0" smtClean="0">
                <a:solidFill>
                  <a:srgbClr val="FF0000"/>
                </a:solidFill>
              </a:rPr>
              <a:t>SCOLAIRE</a:t>
            </a:r>
            <a:r>
              <a:rPr lang="fr-FR" sz="1800" b="1" dirty="0" smtClean="0"/>
              <a:t> COMMUNE</a:t>
            </a:r>
          </a:p>
          <a:p>
            <a:pPr marL="0" indent="0">
              <a:buNone/>
            </a:pPr>
            <a:endParaRPr lang="fr-FR" dirty="0"/>
          </a:p>
        </p:txBody>
      </p:sp>
      <p:sp>
        <p:nvSpPr>
          <p:cNvPr id="4" name="Flèche vers le bas 3"/>
          <p:cNvSpPr/>
          <p:nvPr/>
        </p:nvSpPr>
        <p:spPr>
          <a:xfrm>
            <a:off x="5890786" y="1209976"/>
            <a:ext cx="299434" cy="450761"/>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 name="ZoneTexte 4"/>
          <p:cNvSpPr txBox="1"/>
          <p:nvPr/>
        </p:nvSpPr>
        <p:spPr>
          <a:xfrm>
            <a:off x="3321140" y="1814726"/>
            <a:ext cx="5555624" cy="646331"/>
          </a:xfrm>
          <a:prstGeom prst="rect">
            <a:avLst/>
          </a:prstGeom>
          <a:noFill/>
        </p:spPr>
        <p:txBody>
          <a:bodyPr wrap="square" rtlCol="0">
            <a:spAutoFit/>
          </a:bodyPr>
          <a:lstStyle/>
          <a:p>
            <a:r>
              <a:rPr lang="fr-FR" b="1" dirty="0" smtClean="0"/>
              <a:t>     FORMER              </a:t>
            </a:r>
            <a:r>
              <a:rPr lang="fr-FR" b="1" dirty="0" smtClean="0">
                <a:solidFill>
                  <a:srgbClr val="FF0000"/>
                </a:solidFill>
              </a:rPr>
              <a:t>Double objectif           </a:t>
            </a:r>
            <a:r>
              <a:rPr lang="fr-FR" b="1" dirty="0" smtClean="0"/>
              <a:t>SOCIALISER</a:t>
            </a:r>
          </a:p>
          <a:p>
            <a:r>
              <a:rPr lang="fr-FR" dirty="0" smtClean="0"/>
              <a:t> </a:t>
            </a:r>
          </a:p>
        </p:txBody>
      </p:sp>
      <p:sp>
        <p:nvSpPr>
          <p:cNvPr id="12" name="Double flèche horizontale 11"/>
          <p:cNvSpPr/>
          <p:nvPr/>
        </p:nvSpPr>
        <p:spPr>
          <a:xfrm>
            <a:off x="5151550" y="1687130"/>
            <a:ext cx="1868722" cy="646331"/>
          </a:xfrm>
          <a:prstGeom prst="leftRightArrow">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3" name="ZoneTexte 12"/>
          <p:cNvSpPr txBox="1"/>
          <p:nvPr/>
        </p:nvSpPr>
        <p:spPr>
          <a:xfrm>
            <a:off x="474104" y="2575775"/>
            <a:ext cx="8402660" cy="646331"/>
          </a:xfrm>
          <a:prstGeom prst="rect">
            <a:avLst/>
          </a:prstGeom>
          <a:noFill/>
        </p:spPr>
        <p:txBody>
          <a:bodyPr wrap="square" rtlCol="0">
            <a:spAutoFit/>
          </a:bodyPr>
          <a:lstStyle/>
          <a:p>
            <a:pPr marL="285750" indent="-285750">
              <a:buFont typeface="Wingdings" panose="05000000000000000000" pitchFamily="2" charset="2"/>
              <a:buChar char="Ø"/>
            </a:pPr>
            <a:r>
              <a:rPr lang="fr-FR" b="1" dirty="0" smtClean="0"/>
              <a:t>Donner à chacun une </a:t>
            </a:r>
            <a:r>
              <a:rPr lang="fr-FR" b="1" dirty="0" smtClean="0">
                <a:solidFill>
                  <a:srgbClr val="FF0000"/>
                </a:solidFill>
              </a:rPr>
              <a:t>CULTURE COMMUNE </a:t>
            </a:r>
            <a:r>
              <a:rPr lang="fr-FR" b="1" dirty="0" smtClean="0"/>
              <a:t>fondée sur les connaissances et compétences indispensables pour :</a:t>
            </a:r>
          </a:p>
        </p:txBody>
      </p:sp>
      <p:sp>
        <p:nvSpPr>
          <p:cNvPr id="15" name="ZoneTexte 14"/>
          <p:cNvSpPr txBox="1"/>
          <p:nvPr/>
        </p:nvSpPr>
        <p:spPr>
          <a:xfrm>
            <a:off x="0" y="3317985"/>
            <a:ext cx="1656184" cy="584775"/>
          </a:xfrm>
          <a:prstGeom prst="rect">
            <a:avLst/>
          </a:prstGeom>
          <a:noFill/>
          <a:ln>
            <a:solidFill>
              <a:schemeClr val="accent1"/>
            </a:solidFill>
          </a:ln>
        </p:spPr>
        <p:txBody>
          <a:bodyPr wrap="square" rtlCol="0">
            <a:spAutoFit/>
          </a:bodyPr>
          <a:lstStyle/>
          <a:p>
            <a:r>
              <a:rPr lang="fr-FR" sz="1600" dirty="0" smtClean="0"/>
              <a:t>S’épanouir personnellement</a:t>
            </a:r>
            <a:endParaRPr lang="fr-FR" sz="1600" dirty="0"/>
          </a:p>
        </p:txBody>
      </p:sp>
      <p:sp>
        <p:nvSpPr>
          <p:cNvPr id="16" name="ZoneTexte 15"/>
          <p:cNvSpPr txBox="1"/>
          <p:nvPr/>
        </p:nvSpPr>
        <p:spPr>
          <a:xfrm>
            <a:off x="1656184" y="3337481"/>
            <a:ext cx="1316845" cy="584775"/>
          </a:xfrm>
          <a:prstGeom prst="rect">
            <a:avLst/>
          </a:prstGeom>
          <a:noFill/>
          <a:ln>
            <a:solidFill>
              <a:schemeClr val="accent1"/>
            </a:solidFill>
          </a:ln>
        </p:spPr>
        <p:txBody>
          <a:bodyPr wrap="square" rtlCol="0">
            <a:spAutoFit/>
          </a:bodyPr>
          <a:lstStyle/>
          <a:p>
            <a:r>
              <a:rPr lang="fr-FR" sz="1600" dirty="0" smtClean="0"/>
              <a:t>Développer la sociabilité</a:t>
            </a:r>
            <a:endParaRPr lang="fr-FR" sz="1600" dirty="0"/>
          </a:p>
        </p:txBody>
      </p:sp>
      <p:sp>
        <p:nvSpPr>
          <p:cNvPr id="17" name="ZoneTexte 16"/>
          <p:cNvSpPr txBox="1"/>
          <p:nvPr/>
        </p:nvSpPr>
        <p:spPr>
          <a:xfrm>
            <a:off x="2993616" y="3330585"/>
            <a:ext cx="2001434" cy="584775"/>
          </a:xfrm>
          <a:prstGeom prst="rect">
            <a:avLst/>
          </a:prstGeom>
          <a:noFill/>
          <a:ln>
            <a:solidFill>
              <a:schemeClr val="accent1"/>
            </a:solidFill>
          </a:ln>
        </p:spPr>
        <p:txBody>
          <a:bodyPr wrap="square" rtlCol="0">
            <a:spAutoFit/>
          </a:bodyPr>
          <a:lstStyle/>
          <a:p>
            <a:r>
              <a:rPr lang="fr-FR" sz="1600" dirty="0" smtClean="0"/>
              <a:t>Réussir son parcours scolaire</a:t>
            </a:r>
            <a:endParaRPr lang="fr-FR" sz="1600" dirty="0"/>
          </a:p>
        </p:txBody>
      </p:sp>
      <p:sp>
        <p:nvSpPr>
          <p:cNvPr id="18" name="ZoneTexte 17"/>
          <p:cNvSpPr txBox="1"/>
          <p:nvPr/>
        </p:nvSpPr>
        <p:spPr>
          <a:xfrm>
            <a:off x="4974462" y="3317985"/>
            <a:ext cx="1410237" cy="584775"/>
          </a:xfrm>
          <a:prstGeom prst="rect">
            <a:avLst/>
          </a:prstGeom>
          <a:noFill/>
          <a:ln>
            <a:solidFill>
              <a:schemeClr val="accent1"/>
            </a:solidFill>
          </a:ln>
        </p:spPr>
        <p:txBody>
          <a:bodyPr wrap="square" rtlCol="0">
            <a:spAutoFit/>
          </a:bodyPr>
          <a:lstStyle/>
          <a:p>
            <a:r>
              <a:rPr lang="fr-FR" sz="1600" dirty="0" smtClean="0"/>
              <a:t>S’insérer dans la société</a:t>
            </a:r>
            <a:endParaRPr lang="fr-FR" sz="1600" dirty="0"/>
          </a:p>
        </p:txBody>
      </p:sp>
      <p:sp>
        <p:nvSpPr>
          <p:cNvPr id="19" name="ZoneTexte 18"/>
          <p:cNvSpPr txBox="1"/>
          <p:nvPr/>
        </p:nvSpPr>
        <p:spPr>
          <a:xfrm>
            <a:off x="6394806" y="3299064"/>
            <a:ext cx="2481958" cy="584775"/>
          </a:xfrm>
          <a:prstGeom prst="rect">
            <a:avLst/>
          </a:prstGeom>
          <a:noFill/>
          <a:ln>
            <a:solidFill>
              <a:schemeClr val="accent1"/>
            </a:solidFill>
          </a:ln>
        </p:spPr>
        <p:txBody>
          <a:bodyPr wrap="square" rtlCol="0">
            <a:spAutoFit/>
          </a:bodyPr>
          <a:lstStyle/>
          <a:p>
            <a:r>
              <a:rPr lang="fr-FR" sz="1600" dirty="0" smtClean="0"/>
              <a:t>Participer à l’évolution de la société comme citoyen</a:t>
            </a:r>
            <a:endParaRPr lang="fr-FR" sz="1600" dirty="0"/>
          </a:p>
        </p:txBody>
      </p:sp>
      <p:sp>
        <p:nvSpPr>
          <p:cNvPr id="20" name="ZoneTexte 19"/>
          <p:cNvSpPr txBox="1"/>
          <p:nvPr/>
        </p:nvSpPr>
        <p:spPr>
          <a:xfrm>
            <a:off x="474104" y="4250028"/>
            <a:ext cx="8402660" cy="2308324"/>
          </a:xfrm>
          <a:prstGeom prst="rect">
            <a:avLst/>
          </a:prstGeom>
          <a:noFill/>
        </p:spPr>
        <p:txBody>
          <a:bodyPr wrap="square" rtlCol="0">
            <a:spAutoFit/>
          </a:bodyPr>
          <a:lstStyle/>
          <a:p>
            <a:r>
              <a:rPr lang="fr-FR" b="1" dirty="0" smtClean="0">
                <a:solidFill>
                  <a:schemeClr val="accent5"/>
                </a:solidFill>
              </a:rPr>
              <a:t>COMMENT ?</a:t>
            </a:r>
            <a:r>
              <a:rPr lang="fr-FR" dirty="0" smtClean="0"/>
              <a:t>  En équilibrant </a:t>
            </a:r>
            <a:r>
              <a:rPr lang="fr-FR" b="1" dirty="0" smtClean="0">
                <a:solidFill>
                  <a:srgbClr val="FF0000"/>
                </a:solidFill>
              </a:rPr>
              <a:t>contenus</a:t>
            </a:r>
            <a:r>
              <a:rPr lang="fr-FR" dirty="0" smtClean="0"/>
              <a:t> et </a:t>
            </a:r>
            <a:r>
              <a:rPr lang="fr-FR" b="1" dirty="0" smtClean="0">
                <a:solidFill>
                  <a:srgbClr val="FF0000"/>
                </a:solidFill>
              </a:rPr>
              <a:t>démarches</a:t>
            </a:r>
            <a:r>
              <a:rPr lang="fr-FR" dirty="0" smtClean="0"/>
              <a:t>, le SCCCC</a:t>
            </a:r>
          </a:p>
          <a:p>
            <a:pPr marL="285750" indent="-285750">
              <a:buFont typeface="Wingdings" panose="05000000000000000000" pitchFamily="2" charset="2"/>
              <a:buChar char="Ø"/>
            </a:pPr>
            <a:r>
              <a:rPr lang="fr-FR" dirty="0" smtClean="0"/>
              <a:t>Ouvre à la </a:t>
            </a:r>
            <a:r>
              <a:rPr lang="fr-FR" b="1" dirty="0" smtClean="0">
                <a:solidFill>
                  <a:srgbClr val="00B050"/>
                </a:solidFill>
              </a:rPr>
              <a:t>connaissance rationnelle du monde</a:t>
            </a:r>
          </a:p>
          <a:p>
            <a:pPr marL="285750" indent="-285750">
              <a:buFont typeface="Wingdings" panose="05000000000000000000" pitchFamily="2" charset="2"/>
              <a:buChar char="Ø"/>
            </a:pPr>
            <a:r>
              <a:rPr lang="fr-FR" dirty="0" smtClean="0"/>
              <a:t>Offre une éducation commune et ouverte fondée sur les </a:t>
            </a:r>
            <a:r>
              <a:rPr lang="fr-FR" b="1" dirty="0" smtClean="0">
                <a:solidFill>
                  <a:srgbClr val="0070C0"/>
                </a:solidFill>
              </a:rPr>
              <a:t>valeurs</a:t>
            </a:r>
          </a:p>
          <a:p>
            <a:pPr marL="285750" indent="-285750">
              <a:buFont typeface="Wingdings" panose="05000000000000000000" pitchFamily="2" charset="2"/>
              <a:buChar char="Ø"/>
            </a:pPr>
            <a:r>
              <a:rPr lang="fr-FR" b="1" dirty="0" smtClean="0">
                <a:solidFill>
                  <a:srgbClr val="CC6600"/>
                </a:solidFill>
              </a:rPr>
              <a:t>Développement de la personne </a:t>
            </a:r>
            <a:r>
              <a:rPr lang="fr-FR" dirty="0" smtClean="0"/>
              <a:t>en interrelation avec le monde qui l’entoure</a:t>
            </a:r>
          </a:p>
          <a:p>
            <a:pPr marL="285750" indent="-285750">
              <a:buFont typeface="Wingdings" panose="05000000000000000000" pitchFamily="2" charset="2"/>
              <a:buChar char="Ø"/>
            </a:pPr>
            <a:r>
              <a:rPr lang="fr-FR" dirty="0" smtClean="0"/>
              <a:t>Développe les capacités de </a:t>
            </a:r>
            <a:r>
              <a:rPr lang="fr-FR" b="1" dirty="0" smtClean="0">
                <a:solidFill>
                  <a:srgbClr val="FF0000"/>
                </a:solidFill>
              </a:rPr>
              <a:t>création, compréhension, action</a:t>
            </a:r>
          </a:p>
          <a:p>
            <a:pPr marL="285750" indent="-285750">
              <a:buFont typeface="Wingdings" panose="05000000000000000000" pitchFamily="2" charset="2"/>
              <a:buChar char="Ø"/>
            </a:pPr>
            <a:r>
              <a:rPr lang="fr-FR" dirty="0" smtClean="0"/>
              <a:t>Accompagne </a:t>
            </a:r>
            <a:r>
              <a:rPr lang="fr-FR" b="1" dirty="0" smtClean="0">
                <a:solidFill>
                  <a:srgbClr val="7030A0"/>
                </a:solidFill>
              </a:rPr>
              <a:t>le développement </a:t>
            </a:r>
            <a:r>
              <a:rPr lang="fr-FR" dirty="0" smtClean="0"/>
              <a:t>cognitif, physique et sensible</a:t>
            </a:r>
          </a:p>
          <a:p>
            <a:pPr marL="285750" indent="-285750">
              <a:buFont typeface="Wingdings" panose="05000000000000000000" pitchFamily="2" charset="2"/>
              <a:buChar char="Ø"/>
            </a:pPr>
            <a:r>
              <a:rPr lang="fr-FR" dirty="0" smtClean="0"/>
              <a:t>Donne aux élèves les moyens de </a:t>
            </a:r>
            <a:r>
              <a:rPr lang="fr-FR" b="1" dirty="0" smtClean="0">
                <a:solidFill>
                  <a:srgbClr val="FF0000"/>
                </a:solidFill>
              </a:rPr>
              <a:t>s’engager </a:t>
            </a:r>
            <a:r>
              <a:rPr lang="fr-FR" dirty="0" smtClean="0"/>
              <a:t>dans les activités scolaires, </a:t>
            </a:r>
            <a:r>
              <a:rPr lang="fr-FR" b="1" dirty="0" smtClean="0">
                <a:solidFill>
                  <a:srgbClr val="FF0000"/>
                </a:solidFill>
              </a:rPr>
              <a:t>d’agir, d’échanger, de conquérir l’autonomie, être un citoyen responsable</a:t>
            </a:r>
          </a:p>
        </p:txBody>
      </p:sp>
    </p:spTree>
    <p:extLst>
      <p:ext uri="{BB962C8B-B14F-4D97-AF65-F5344CB8AC3E}">
        <p14:creationId xmlns:p14="http://schemas.microsoft.com/office/powerpoint/2010/main" val="15378890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2"/>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5"/>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13"/>
                                        </p:tgtEl>
                                        <p:attrNameLst>
                                          <p:attrName>style.visibility</p:attrName>
                                        </p:attrNameLst>
                                      </p:cBhvr>
                                      <p:to>
                                        <p:strVal val="visible"/>
                                      </p:to>
                                    </p:set>
                                    <p:animEffect transition="in" filter="fade">
                                      <p:cBhvr>
                                        <p:cTn id="25" dur="500"/>
                                        <p:tgtEl>
                                          <p:spTgt spid="13"/>
                                        </p:tgtEl>
                                      </p:cBhvr>
                                    </p:animEffect>
                                  </p:childTnLst>
                                </p:cTn>
                              </p:par>
                            </p:childTnLst>
                          </p:cTn>
                        </p:par>
                      </p:childTnLst>
                    </p:cTn>
                  </p:par>
                  <p:par>
                    <p:cTn id="26" fill="hold">
                      <p:stCondLst>
                        <p:cond delay="indefinite"/>
                      </p:stCondLst>
                      <p:childTnLst>
                        <p:par>
                          <p:cTn id="27" fill="hold">
                            <p:stCondLst>
                              <p:cond delay="0"/>
                            </p:stCondLst>
                            <p:childTnLst>
                              <p:par>
                                <p:cTn id="28" presetID="1" presetClass="entr" presetSubtype="0" fill="hold" grpId="0" nodeType="clickEffect">
                                  <p:stCondLst>
                                    <p:cond delay="0"/>
                                  </p:stCondLst>
                                  <p:childTnLst>
                                    <p:set>
                                      <p:cBhvr>
                                        <p:cTn id="29" dur="1" fill="hold">
                                          <p:stCondLst>
                                            <p:cond delay="0"/>
                                          </p:stCondLst>
                                        </p:cTn>
                                        <p:tgtEl>
                                          <p:spTgt spid="15"/>
                                        </p:tgtEl>
                                        <p:attrNameLst>
                                          <p:attrName>style.visibility</p:attrName>
                                        </p:attrNameLst>
                                      </p:cBhvr>
                                      <p:to>
                                        <p:strVal val="visible"/>
                                      </p:to>
                                    </p:set>
                                  </p:childTnLst>
                                </p:cTn>
                              </p:par>
                            </p:childTnLst>
                          </p:cTn>
                        </p:par>
                      </p:childTnLst>
                    </p:cTn>
                  </p:par>
                  <p:par>
                    <p:cTn id="30" fill="hold">
                      <p:stCondLst>
                        <p:cond delay="indefinite"/>
                      </p:stCondLst>
                      <p:childTnLst>
                        <p:par>
                          <p:cTn id="31" fill="hold">
                            <p:stCondLst>
                              <p:cond delay="0"/>
                            </p:stCondLst>
                            <p:childTnLst>
                              <p:par>
                                <p:cTn id="32" presetID="1" presetClass="entr" presetSubtype="0" fill="hold" grpId="0" nodeType="clickEffect">
                                  <p:stCondLst>
                                    <p:cond delay="0"/>
                                  </p:stCondLst>
                                  <p:childTnLst>
                                    <p:set>
                                      <p:cBhvr>
                                        <p:cTn id="33" dur="1" fill="hold">
                                          <p:stCondLst>
                                            <p:cond delay="0"/>
                                          </p:stCondLst>
                                        </p:cTn>
                                        <p:tgtEl>
                                          <p:spTgt spid="16"/>
                                        </p:tgtEl>
                                        <p:attrNameLst>
                                          <p:attrName>style.visibility</p:attrName>
                                        </p:attrNameLst>
                                      </p:cBhvr>
                                      <p:to>
                                        <p:strVal val="visible"/>
                                      </p:to>
                                    </p:set>
                                  </p:childTnLst>
                                </p:cTn>
                              </p:par>
                            </p:childTnLst>
                          </p:cTn>
                        </p:par>
                      </p:childTnLst>
                    </p:cTn>
                  </p:par>
                  <p:par>
                    <p:cTn id="34" fill="hold">
                      <p:stCondLst>
                        <p:cond delay="indefinite"/>
                      </p:stCondLst>
                      <p:childTnLst>
                        <p:par>
                          <p:cTn id="35" fill="hold">
                            <p:stCondLst>
                              <p:cond delay="0"/>
                            </p:stCondLst>
                            <p:childTnLst>
                              <p:par>
                                <p:cTn id="36" presetID="1" presetClass="entr" presetSubtype="0" fill="hold" grpId="0" nodeType="clickEffect">
                                  <p:stCondLst>
                                    <p:cond delay="0"/>
                                  </p:stCondLst>
                                  <p:childTnLst>
                                    <p:set>
                                      <p:cBhvr>
                                        <p:cTn id="37" dur="1" fill="hold">
                                          <p:stCondLst>
                                            <p:cond delay="0"/>
                                          </p:stCondLst>
                                        </p:cTn>
                                        <p:tgtEl>
                                          <p:spTgt spid="17"/>
                                        </p:tgtEl>
                                        <p:attrNameLst>
                                          <p:attrName>style.visibility</p:attrName>
                                        </p:attrNameLst>
                                      </p:cBhvr>
                                      <p:to>
                                        <p:strVal val="visible"/>
                                      </p:to>
                                    </p:set>
                                  </p:childTnLst>
                                </p:cTn>
                              </p:par>
                            </p:childTnLst>
                          </p:cTn>
                        </p:par>
                      </p:childTnLst>
                    </p:cTn>
                  </p:par>
                  <p:par>
                    <p:cTn id="38" fill="hold">
                      <p:stCondLst>
                        <p:cond delay="indefinite"/>
                      </p:stCondLst>
                      <p:childTnLst>
                        <p:par>
                          <p:cTn id="39" fill="hold">
                            <p:stCondLst>
                              <p:cond delay="0"/>
                            </p:stCondLst>
                            <p:childTnLst>
                              <p:par>
                                <p:cTn id="40" presetID="1" presetClass="entr" presetSubtype="0" fill="hold" grpId="0" nodeType="clickEffect">
                                  <p:stCondLst>
                                    <p:cond delay="0"/>
                                  </p:stCondLst>
                                  <p:childTnLst>
                                    <p:set>
                                      <p:cBhvr>
                                        <p:cTn id="41" dur="1" fill="hold">
                                          <p:stCondLst>
                                            <p:cond delay="0"/>
                                          </p:stCondLst>
                                        </p:cTn>
                                        <p:tgtEl>
                                          <p:spTgt spid="18"/>
                                        </p:tgtEl>
                                        <p:attrNameLst>
                                          <p:attrName>style.visibility</p:attrName>
                                        </p:attrNameLst>
                                      </p:cBhvr>
                                      <p:to>
                                        <p:strVal val="visible"/>
                                      </p:to>
                                    </p:set>
                                  </p:childTnLst>
                                </p:cTn>
                              </p:par>
                            </p:childTnLst>
                          </p:cTn>
                        </p:par>
                      </p:childTnLst>
                    </p:cTn>
                  </p:par>
                  <p:par>
                    <p:cTn id="42" fill="hold">
                      <p:stCondLst>
                        <p:cond delay="indefinite"/>
                      </p:stCondLst>
                      <p:childTnLst>
                        <p:par>
                          <p:cTn id="43" fill="hold">
                            <p:stCondLst>
                              <p:cond delay="0"/>
                            </p:stCondLst>
                            <p:childTnLst>
                              <p:par>
                                <p:cTn id="44" presetID="1" presetClass="entr" presetSubtype="0" fill="hold" grpId="0" nodeType="clickEffect">
                                  <p:stCondLst>
                                    <p:cond delay="0"/>
                                  </p:stCondLst>
                                  <p:childTnLst>
                                    <p:set>
                                      <p:cBhvr>
                                        <p:cTn id="45" dur="1" fill="hold">
                                          <p:stCondLst>
                                            <p:cond delay="0"/>
                                          </p:stCondLst>
                                        </p:cTn>
                                        <p:tgtEl>
                                          <p:spTgt spid="19"/>
                                        </p:tgtEl>
                                        <p:attrNameLst>
                                          <p:attrName>style.visibility</p:attrName>
                                        </p:attrNameLst>
                                      </p:cBhvr>
                                      <p:to>
                                        <p:strVal val="visible"/>
                                      </p:to>
                                    </p:set>
                                  </p:childTnLst>
                                </p:cTn>
                              </p:par>
                            </p:childTnLst>
                          </p:cTn>
                        </p:par>
                      </p:childTnLst>
                    </p:cTn>
                  </p:par>
                  <p:par>
                    <p:cTn id="46" fill="hold">
                      <p:stCondLst>
                        <p:cond delay="indefinite"/>
                      </p:stCondLst>
                      <p:childTnLst>
                        <p:par>
                          <p:cTn id="47" fill="hold">
                            <p:stCondLst>
                              <p:cond delay="0"/>
                            </p:stCondLst>
                            <p:childTnLst>
                              <p:par>
                                <p:cTn id="48" presetID="10" presetClass="entr" presetSubtype="0" fill="hold" grpId="0" nodeType="clickEffect">
                                  <p:stCondLst>
                                    <p:cond delay="0"/>
                                  </p:stCondLst>
                                  <p:childTnLst>
                                    <p:set>
                                      <p:cBhvr>
                                        <p:cTn id="49" dur="1" fill="hold">
                                          <p:stCondLst>
                                            <p:cond delay="0"/>
                                          </p:stCondLst>
                                        </p:cTn>
                                        <p:tgtEl>
                                          <p:spTgt spid="20"/>
                                        </p:tgtEl>
                                        <p:attrNameLst>
                                          <p:attrName>style.visibility</p:attrName>
                                        </p:attrNameLst>
                                      </p:cBhvr>
                                      <p:to>
                                        <p:strVal val="visible"/>
                                      </p:to>
                                    </p:set>
                                    <p:animEffect transition="in" filter="fade">
                                      <p:cBhvr>
                                        <p:cTn id="50" dur="5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animBg="1"/>
      <p:bldP spid="5" grpId="0"/>
      <p:bldP spid="12" grpId="0" animBg="1"/>
      <p:bldP spid="13" grpId="0"/>
      <p:bldP spid="15" grpId="0" animBg="1"/>
      <p:bldP spid="16" grpId="0" animBg="1"/>
      <p:bldP spid="17" grpId="0" animBg="1"/>
      <p:bldP spid="18" grpId="0" animBg="1"/>
      <p:bldP spid="19" grpId="0" animBg="1"/>
      <p:bldP spid="20"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5746650"/>
          </a:xfrm>
        </p:spPr>
        <p:txBody>
          <a:bodyPr>
            <a:normAutofit fontScale="90000"/>
          </a:bodyPr>
          <a:lstStyle/>
          <a:p>
            <a:pPr algn="l"/>
            <a:r>
              <a:rPr lang="fr-FR" sz="3200" b="1" dirty="0"/>
              <a:t>La culture</a:t>
            </a:r>
            <a:r>
              <a:rPr lang="fr-FR" sz="3200" dirty="0"/>
              <a:t> finalement constitue </a:t>
            </a:r>
            <a:r>
              <a:rPr lang="fr-FR" sz="3200" b="1" i="1" dirty="0"/>
              <a:t>l'ensemble des </a:t>
            </a:r>
            <a:r>
              <a:rPr lang="fr-FR" sz="3200" b="1" i="1" dirty="0">
                <a:solidFill>
                  <a:srgbClr val="FF0000"/>
                </a:solidFill>
              </a:rPr>
              <a:t>valeurs</a:t>
            </a:r>
            <a:r>
              <a:rPr lang="fr-FR" sz="3200" b="1" i="1" dirty="0"/>
              <a:t>, </a:t>
            </a:r>
            <a:r>
              <a:rPr lang="fr-FR" sz="3200" b="1" i="1" dirty="0">
                <a:solidFill>
                  <a:srgbClr val="00B0F0"/>
                </a:solidFill>
              </a:rPr>
              <a:t>des savoirs</a:t>
            </a:r>
            <a:r>
              <a:rPr lang="fr-FR" sz="3200" b="1" i="1" dirty="0"/>
              <a:t>, </a:t>
            </a:r>
            <a:r>
              <a:rPr lang="fr-FR" sz="3200" b="1" i="1" dirty="0">
                <a:solidFill>
                  <a:srgbClr val="7030A0"/>
                </a:solidFill>
              </a:rPr>
              <a:t>des symboles </a:t>
            </a:r>
            <a:r>
              <a:rPr lang="fr-FR" sz="3200" b="1" i="1" dirty="0"/>
              <a:t>et </a:t>
            </a:r>
            <a:r>
              <a:rPr lang="fr-FR" sz="3200" b="1" i="1" dirty="0">
                <a:solidFill>
                  <a:srgbClr val="00B050"/>
                </a:solidFill>
              </a:rPr>
              <a:t>des conduites </a:t>
            </a:r>
            <a:r>
              <a:rPr lang="fr-FR" sz="3200" b="1" i="1" dirty="0"/>
              <a:t>qu’une société stabilise et qu'elle choisit de transmettre et de faire acquérir afin de permettre d'en </a:t>
            </a:r>
            <a:r>
              <a:rPr lang="fr-FR" sz="3200" b="1" i="1" dirty="0">
                <a:solidFill>
                  <a:srgbClr val="FF0000"/>
                </a:solidFill>
              </a:rPr>
              <a:t>comprendre</a:t>
            </a:r>
            <a:r>
              <a:rPr lang="fr-FR" sz="3200" b="1" i="1" dirty="0"/>
              <a:t> et d'en </a:t>
            </a:r>
            <a:r>
              <a:rPr lang="fr-FR" sz="3200" b="1" i="1" dirty="0">
                <a:solidFill>
                  <a:srgbClr val="FF0000"/>
                </a:solidFill>
              </a:rPr>
              <a:t>partager </a:t>
            </a:r>
            <a:r>
              <a:rPr lang="fr-FR" sz="3200" b="1" i="1" dirty="0">
                <a:solidFill>
                  <a:srgbClr val="00B0F0"/>
                </a:solidFill>
              </a:rPr>
              <a:t>le sens</a:t>
            </a:r>
            <a:r>
              <a:rPr lang="fr-FR" sz="3200" b="1" i="1" dirty="0"/>
              <a:t>, d'en ressentir et d'en pratiquer les formes d'expression. </a:t>
            </a:r>
            <a:r>
              <a:rPr lang="fr-FR" sz="3200" b="1" i="1" dirty="0" smtClean="0"/>
              <a:t/>
            </a:r>
            <a:br>
              <a:rPr lang="fr-FR" sz="3200" b="1" i="1" dirty="0" smtClean="0"/>
            </a:br>
            <a:r>
              <a:rPr lang="fr-FR" sz="3200" b="1" i="1" dirty="0"/>
              <a:t/>
            </a:r>
            <a:br>
              <a:rPr lang="fr-FR" sz="3200" b="1" i="1" dirty="0"/>
            </a:br>
            <a:r>
              <a:rPr lang="fr-FR" sz="2800" dirty="0"/>
              <a:t>La culture qui nous préoccupe n'est pas </a:t>
            </a:r>
            <a:r>
              <a:rPr lang="fr-FR" sz="2800" b="1" i="1" dirty="0"/>
              <a:t>qu'objective </a:t>
            </a:r>
            <a:r>
              <a:rPr lang="fr-FR" sz="2800" dirty="0"/>
              <a:t>;  elle est aussi </a:t>
            </a:r>
            <a:r>
              <a:rPr lang="fr-FR" sz="2800" b="1" i="1" dirty="0"/>
              <a:t>subjective</a:t>
            </a:r>
            <a:r>
              <a:rPr lang="fr-FR" sz="2800" dirty="0"/>
              <a:t>. </a:t>
            </a:r>
            <a:br>
              <a:rPr lang="fr-FR" sz="2800" dirty="0"/>
            </a:br>
            <a:r>
              <a:rPr lang="fr-FR" sz="3200" dirty="0"/>
              <a:t/>
            </a:r>
            <a:br>
              <a:rPr lang="fr-FR" sz="3200" dirty="0"/>
            </a:br>
            <a:endParaRPr lang="fr-FR" sz="3200" dirty="0"/>
          </a:p>
        </p:txBody>
      </p:sp>
    </p:spTree>
    <p:extLst>
      <p:ext uri="{BB962C8B-B14F-4D97-AF65-F5344CB8AC3E}">
        <p14:creationId xmlns:p14="http://schemas.microsoft.com/office/powerpoint/2010/main" val="323258971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67544" y="260648"/>
            <a:ext cx="8229600" cy="6120680"/>
          </a:xfrm>
        </p:spPr>
        <p:txBody>
          <a:bodyPr>
            <a:normAutofit fontScale="90000"/>
          </a:bodyPr>
          <a:lstStyle/>
          <a:p>
            <a:pPr algn="l"/>
            <a:r>
              <a:rPr lang="fr-FR" sz="2800" dirty="0"/>
              <a:t>En EPS c'est </a:t>
            </a:r>
            <a:r>
              <a:rPr lang="fr-FR" sz="2800" b="1" dirty="0"/>
              <a:t>le corps</a:t>
            </a:r>
            <a:r>
              <a:rPr lang="fr-FR" sz="2800" dirty="0"/>
              <a:t> qui est "le noyau dur"(et non le support d'enseignement). </a:t>
            </a:r>
            <a:r>
              <a:rPr lang="fr-FR" sz="2800" dirty="0" smtClean="0"/>
              <a:t/>
            </a:r>
            <a:br>
              <a:rPr lang="fr-FR" sz="2800" dirty="0" smtClean="0"/>
            </a:br>
            <a:r>
              <a:rPr lang="fr-FR" sz="2800" dirty="0"/>
              <a:t/>
            </a:r>
            <a:br>
              <a:rPr lang="fr-FR" sz="2800" dirty="0"/>
            </a:br>
            <a:r>
              <a:rPr lang="fr-FR" sz="2800" dirty="0"/>
              <a:t>Du coup, </a:t>
            </a:r>
            <a:r>
              <a:rPr lang="fr-FR" sz="2800" b="1" dirty="0"/>
              <a:t>la culture corporelle</a:t>
            </a:r>
            <a:r>
              <a:rPr lang="fr-FR" sz="2800" dirty="0"/>
              <a:t>, présentée comme un processus vital de civilisation, devient le fondement </a:t>
            </a:r>
            <a:r>
              <a:rPr lang="fr-FR" sz="2800" b="1" dirty="0"/>
              <a:t>d'une éducation corporelle</a:t>
            </a:r>
            <a:r>
              <a:rPr lang="fr-FR" sz="2800" dirty="0"/>
              <a:t> dans toute société avide de citoyenneté. </a:t>
            </a:r>
            <a:r>
              <a:rPr lang="fr-FR" sz="2800" dirty="0" smtClean="0"/>
              <a:t/>
            </a:r>
            <a:br>
              <a:rPr lang="fr-FR" sz="2800" dirty="0" smtClean="0"/>
            </a:br>
            <a:r>
              <a:rPr lang="fr-FR" sz="2800" dirty="0"/>
              <a:t/>
            </a:r>
            <a:br>
              <a:rPr lang="fr-FR" sz="2800" dirty="0"/>
            </a:br>
            <a:r>
              <a:rPr lang="fr-FR" sz="2800" dirty="0"/>
              <a:t>Éduquer son corps, c'est </a:t>
            </a:r>
            <a:r>
              <a:rPr lang="fr-FR" sz="2800" b="1" dirty="0"/>
              <a:t>plus que faire</a:t>
            </a:r>
            <a:r>
              <a:rPr lang="fr-FR" sz="2800" dirty="0"/>
              <a:t>, c'est aussi </a:t>
            </a:r>
            <a:r>
              <a:rPr lang="fr-FR" sz="2800" b="1" dirty="0"/>
              <a:t>engager une réflexion critique sur l'action, construire une attitude intellectuelle ouverte</a:t>
            </a:r>
            <a:r>
              <a:rPr lang="fr-FR" sz="2800" dirty="0"/>
              <a:t> sur toutes les situations motrices </a:t>
            </a:r>
            <a:r>
              <a:rPr lang="fr-FR" sz="2800" b="1" dirty="0"/>
              <a:t>d'adaptabilité </a:t>
            </a:r>
            <a:r>
              <a:rPr lang="fr-FR" sz="2800" dirty="0"/>
              <a:t>que me présente la vie.</a:t>
            </a:r>
            <a:br>
              <a:rPr lang="fr-FR" sz="2800" dirty="0"/>
            </a:br>
            <a:r>
              <a:rPr lang="fr-FR" sz="2800" dirty="0" smtClean="0"/>
              <a:t/>
            </a:r>
            <a:br>
              <a:rPr lang="fr-FR" sz="2800" dirty="0" smtClean="0"/>
            </a:br>
            <a:r>
              <a:rPr lang="fr-FR" sz="2400" dirty="0"/>
              <a:t>L'Education Physique Scolaire est bien l'espace où se construisent </a:t>
            </a:r>
            <a:r>
              <a:rPr lang="fr-FR" sz="2400" b="1" i="1" dirty="0"/>
              <a:t>les notions</a:t>
            </a:r>
            <a:r>
              <a:rPr lang="fr-FR" sz="2400" dirty="0"/>
              <a:t> utiles de cette adaptabilité (la structuration du temps, de l'espace, les ajustements, les anticipations…) </a:t>
            </a:r>
            <a:br>
              <a:rPr lang="fr-FR" sz="2400" dirty="0"/>
            </a:br>
            <a:r>
              <a:rPr lang="fr-FR" sz="2800" dirty="0" smtClean="0"/>
              <a:t/>
            </a:r>
            <a:br>
              <a:rPr lang="fr-FR" sz="2800" dirty="0" smtClean="0"/>
            </a:br>
            <a:r>
              <a:rPr lang="fr-FR" sz="2800" dirty="0"/>
              <a:t/>
            </a:r>
            <a:br>
              <a:rPr lang="fr-FR" sz="2800" dirty="0"/>
            </a:br>
            <a:endParaRPr lang="fr-FR" sz="2800" dirty="0"/>
          </a:p>
        </p:txBody>
      </p:sp>
    </p:spTree>
    <p:extLst>
      <p:ext uri="{BB962C8B-B14F-4D97-AF65-F5344CB8AC3E}">
        <p14:creationId xmlns:p14="http://schemas.microsoft.com/office/powerpoint/2010/main" val="256526021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4738538"/>
          </a:xfrm>
        </p:spPr>
        <p:txBody>
          <a:bodyPr>
            <a:normAutofit fontScale="90000"/>
          </a:bodyPr>
          <a:lstStyle/>
          <a:p>
            <a:pPr algn="l"/>
            <a:r>
              <a:rPr lang="fr-FR" sz="2400" b="1" dirty="0" smtClean="0"/>
              <a:t>LES MISSIONS de l’ECOLE</a:t>
            </a:r>
            <a:br>
              <a:rPr lang="fr-FR" sz="2400" b="1" dirty="0" smtClean="0"/>
            </a:br>
            <a:r>
              <a:rPr lang="fr-FR" sz="2400" b="1" dirty="0"/>
              <a:t/>
            </a:r>
            <a:br>
              <a:rPr lang="fr-FR" sz="2400" b="1" dirty="0"/>
            </a:br>
            <a:r>
              <a:rPr lang="fr-FR" sz="2400" b="1" dirty="0" smtClean="0">
                <a:sym typeface="Wingdings" pitchFamily="2" charset="2"/>
              </a:rPr>
              <a:t> </a:t>
            </a:r>
            <a:r>
              <a:rPr lang="fr-FR" sz="2400" b="1" dirty="0" smtClean="0"/>
              <a:t>la </a:t>
            </a:r>
            <a:r>
              <a:rPr lang="fr-FR" sz="2400" b="1" dirty="0"/>
              <a:t>construction des </a:t>
            </a:r>
            <a:r>
              <a:rPr lang="fr-FR" sz="2400" b="1" dirty="0" smtClean="0"/>
              <a:t>intelligences</a:t>
            </a:r>
            <a:br>
              <a:rPr lang="fr-FR" sz="2400" b="1" dirty="0" smtClean="0"/>
            </a:br>
            <a:r>
              <a:rPr lang="fr-FR" sz="2400" b="1" dirty="0" smtClean="0"/>
              <a:t/>
            </a:r>
            <a:br>
              <a:rPr lang="fr-FR" sz="2400" b="1" dirty="0" smtClean="0"/>
            </a:br>
            <a:r>
              <a:rPr lang="fr-FR" sz="2400" b="1" dirty="0" smtClean="0">
                <a:sym typeface="Wingdings" pitchFamily="2" charset="2"/>
              </a:rPr>
              <a:t> </a:t>
            </a:r>
            <a:r>
              <a:rPr lang="fr-FR" sz="2400" dirty="0">
                <a:sym typeface="Wingdings" pitchFamily="2" charset="2"/>
              </a:rPr>
              <a:t>U</a:t>
            </a:r>
            <a:r>
              <a:rPr lang="fr-FR" sz="2400" b="1" dirty="0" smtClean="0"/>
              <a:t>ne </a:t>
            </a:r>
            <a:r>
              <a:rPr lang="fr-FR" sz="2400" b="1" dirty="0"/>
              <a:t>culture scolaire </a:t>
            </a:r>
            <a:r>
              <a:rPr lang="fr-FR" sz="2400" b="1" dirty="0" smtClean="0"/>
              <a:t>composée de savoirs</a:t>
            </a:r>
            <a:r>
              <a:rPr lang="fr-FR" sz="2400" b="1" dirty="0"/>
              <a:t>, </a:t>
            </a:r>
            <a:r>
              <a:rPr lang="fr-FR" sz="2400" b="1" dirty="0" smtClean="0"/>
              <a:t>de </a:t>
            </a:r>
            <a:r>
              <a:rPr lang="fr-FR" sz="2400" b="1" dirty="0"/>
              <a:t>valeurs et </a:t>
            </a:r>
            <a:r>
              <a:rPr lang="fr-FR" sz="2400" b="1" dirty="0" smtClean="0"/>
              <a:t>de méthodes sélectionnés s’est mise en place pour </a:t>
            </a:r>
            <a:r>
              <a:rPr lang="fr-FR" sz="2400" b="1" dirty="0"/>
              <a:t>constituer l'école de la République</a:t>
            </a:r>
            <a:r>
              <a:rPr lang="fr-FR" sz="2400" dirty="0"/>
              <a:t>. L'école fait vivre une culture qu'on voudrait universelle </a:t>
            </a:r>
            <a:r>
              <a:rPr lang="fr-FR" sz="2400" dirty="0" smtClean="0"/>
              <a:t>et qui </a:t>
            </a:r>
            <a:r>
              <a:rPr lang="fr-FR" sz="2400" dirty="0"/>
              <a:t>n'est que spécifique par bien des aspects. </a:t>
            </a:r>
            <a:br>
              <a:rPr lang="fr-FR" sz="2400" dirty="0"/>
            </a:br>
            <a:r>
              <a:rPr lang="fr-FR" sz="2400" dirty="0"/>
              <a:t> </a:t>
            </a:r>
            <a:br>
              <a:rPr lang="fr-FR" sz="2400" dirty="0"/>
            </a:br>
            <a:r>
              <a:rPr lang="fr-FR" sz="2400" dirty="0" smtClean="0">
                <a:sym typeface="Wingdings" pitchFamily="2" charset="2"/>
              </a:rPr>
              <a:t></a:t>
            </a:r>
            <a:r>
              <a:rPr lang="fr-FR" sz="2400" b="1" dirty="0" smtClean="0"/>
              <a:t>Chaque </a:t>
            </a:r>
            <a:r>
              <a:rPr lang="fr-FR" sz="2400" b="1" dirty="0"/>
              <a:t>discipline scolaire</a:t>
            </a:r>
            <a:r>
              <a:rPr lang="fr-FR" sz="2400" dirty="0"/>
              <a:t> élabore, à son niveau, des choix en termes </a:t>
            </a:r>
            <a:r>
              <a:rPr lang="fr-FR" sz="2400" b="1" i="1" dirty="0"/>
              <a:t>de valeurs, de savoirs, de méthodes et de pratiques scolaires</a:t>
            </a:r>
            <a:r>
              <a:rPr lang="fr-FR" sz="2400" dirty="0"/>
              <a:t>. L'éducation du corps est devenue physique et sportive ; peut être aujourd'hui devrait-on dire </a:t>
            </a:r>
            <a:r>
              <a:rPr lang="fr-FR" sz="2400" b="1" dirty="0"/>
              <a:t>motrice.</a:t>
            </a:r>
            <a:r>
              <a:rPr lang="fr-FR" sz="2400" dirty="0"/>
              <a:t> </a:t>
            </a:r>
            <a:br>
              <a:rPr lang="fr-FR" sz="2400" dirty="0"/>
            </a:br>
            <a:endParaRPr lang="fr-FR" sz="2400" b="1" dirty="0"/>
          </a:p>
        </p:txBody>
      </p:sp>
    </p:spTree>
    <p:extLst>
      <p:ext uri="{BB962C8B-B14F-4D97-AF65-F5344CB8AC3E}">
        <p14:creationId xmlns:p14="http://schemas.microsoft.com/office/powerpoint/2010/main" val="63590484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5746650"/>
          </a:xfrm>
        </p:spPr>
        <p:txBody>
          <a:bodyPr>
            <a:normAutofit/>
          </a:bodyPr>
          <a:lstStyle/>
          <a:p>
            <a:pPr lvl="0" algn="l"/>
            <a:r>
              <a:rPr lang="fr-FR" sz="2400" dirty="0"/>
              <a:t>La référence scolaire, de par ses exigences constructivistes dans le domaine des intelligences, dépasse </a:t>
            </a:r>
            <a:r>
              <a:rPr lang="fr-FR" sz="2400" b="1" dirty="0"/>
              <a:t>le cadre exécutif</a:t>
            </a:r>
            <a:r>
              <a:rPr lang="fr-FR" sz="2400" dirty="0"/>
              <a:t> des pratiques pour y inclure une dimension </a:t>
            </a:r>
            <a:r>
              <a:rPr lang="fr-FR" sz="2400" b="1" dirty="0"/>
              <a:t>réflexive et </a:t>
            </a:r>
            <a:r>
              <a:rPr lang="fr-FR" sz="2400" b="1" dirty="0" smtClean="0"/>
              <a:t>sociale.</a:t>
            </a:r>
            <a:br>
              <a:rPr lang="fr-FR" sz="2400" b="1" dirty="0" smtClean="0"/>
            </a:br>
            <a:r>
              <a:rPr lang="fr-FR" sz="2400" dirty="0" smtClean="0"/>
              <a:t> </a:t>
            </a:r>
            <a:r>
              <a:rPr lang="fr-FR" sz="2400" dirty="0"/>
              <a:t/>
            </a:r>
            <a:br>
              <a:rPr lang="fr-FR" sz="2400" dirty="0"/>
            </a:br>
            <a:r>
              <a:rPr lang="fr-FR" sz="2400" dirty="0"/>
              <a:t>La culture scolaire en EPS, doit aussi prendre en compte  le versant de </a:t>
            </a:r>
            <a:r>
              <a:rPr lang="fr-FR" sz="2400" cap="all" dirty="0"/>
              <a:t>l'</a:t>
            </a:r>
            <a:r>
              <a:rPr lang="fr-FR" sz="2400" b="1" cap="all" dirty="0"/>
              <a:t>intégration</a:t>
            </a:r>
            <a:r>
              <a:rPr lang="fr-FR" sz="2400" cap="all" dirty="0"/>
              <a:t>, </a:t>
            </a:r>
            <a:r>
              <a:rPr lang="fr-FR" sz="2400" dirty="0"/>
              <a:t>de</a:t>
            </a:r>
            <a:r>
              <a:rPr lang="fr-FR" sz="2400" cap="all" dirty="0"/>
              <a:t> l'</a:t>
            </a:r>
            <a:r>
              <a:rPr lang="fr-FR" sz="2400" b="1" cap="all" dirty="0"/>
              <a:t>appropriation</a:t>
            </a:r>
            <a:r>
              <a:rPr lang="fr-FR" sz="2400" cap="all" dirty="0"/>
              <a:t> des </a:t>
            </a:r>
            <a:r>
              <a:rPr lang="fr-FR" sz="2400" b="1" cap="all" dirty="0"/>
              <a:t>façons de faire</a:t>
            </a:r>
            <a:r>
              <a:rPr lang="fr-FR" sz="2400" dirty="0"/>
              <a:t> (action - réflexion/ opérations) ainsi que </a:t>
            </a:r>
            <a:r>
              <a:rPr lang="fr-FR" sz="2400" b="1" dirty="0" smtClean="0"/>
              <a:t>LE SYSTÈME DE RELATIONS </a:t>
            </a:r>
            <a:r>
              <a:rPr lang="fr-FR" sz="2400" dirty="0" smtClean="0"/>
              <a:t>entre </a:t>
            </a:r>
            <a:r>
              <a:rPr lang="fr-FR" sz="2400" dirty="0"/>
              <a:t>les acteurs. </a:t>
            </a:r>
            <a:br>
              <a:rPr lang="fr-FR" sz="2400" dirty="0"/>
            </a:br>
            <a:r>
              <a:rPr lang="fr-FR" sz="2400" dirty="0"/>
              <a:t> </a:t>
            </a:r>
            <a:br>
              <a:rPr lang="fr-FR" sz="2400" dirty="0"/>
            </a:br>
            <a:r>
              <a:rPr lang="fr-FR" sz="2400" dirty="0"/>
              <a:t>De fait, </a:t>
            </a:r>
            <a:r>
              <a:rPr lang="fr-FR" sz="2400" b="1" dirty="0"/>
              <a:t>ACTIONS, METHODES, RELATIONS</a:t>
            </a:r>
            <a:r>
              <a:rPr lang="fr-FR" sz="2400" dirty="0"/>
              <a:t> fondent la référence de la culture scolaire. </a:t>
            </a:r>
            <a:br>
              <a:rPr lang="fr-FR" sz="2400" dirty="0"/>
            </a:br>
            <a:endParaRPr lang="fr-FR" sz="2400" dirty="0"/>
          </a:p>
        </p:txBody>
      </p:sp>
    </p:spTree>
    <p:extLst>
      <p:ext uri="{BB962C8B-B14F-4D97-AF65-F5344CB8AC3E}">
        <p14:creationId xmlns:p14="http://schemas.microsoft.com/office/powerpoint/2010/main" val="253800303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5170586"/>
          </a:xfrm>
        </p:spPr>
        <p:txBody>
          <a:bodyPr>
            <a:normAutofit/>
          </a:bodyPr>
          <a:lstStyle/>
          <a:p>
            <a:pPr lvl="0" algn="l"/>
            <a:r>
              <a:rPr lang="fr-FR" sz="2400" b="1" dirty="0"/>
              <a:t>La construction culturelle</a:t>
            </a:r>
            <a:r>
              <a:rPr lang="fr-FR" sz="2400" dirty="0"/>
              <a:t> porte donc : </a:t>
            </a:r>
            <a:r>
              <a:rPr lang="fr-FR" sz="2400" dirty="0" smtClean="0"/>
              <a:t/>
            </a:r>
            <a:br>
              <a:rPr lang="fr-FR" sz="2400" dirty="0" smtClean="0"/>
            </a:br>
            <a:r>
              <a:rPr lang="fr-FR" sz="2400" dirty="0"/>
              <a:t/>
            </a:r>
            <a:br>
              <a:rPr lang="fr-FR" sz="2400" dirty="0"/>
            </a:br>
            <a:r>
              <a:rPr lang="fr-FR" sz="2400" dirty="0"/>
              <a:t>Sur ce que l'on fait, ce que l'on sent, ce que l'on vit </a:t>
            </a:r>
            <a:r>
              <a:rPr lang="fr-FR" sz="2400" dirty="0" smtClean="0"/>
              <a:t/>
            </a:r>
            <a:br>
              <a:rPr lang="fr-FR" sz="2400" dirty="0" smtClean="0"/>
            </a:br>
            <a:r>
              <a:rPr lang="fr-FR" sz="2400" dirty="0"/>
              <a:t/>
            </a:r>
            <a:br>
              <a:rPr lang="fr-FR" sz="2400" dirty="0"/>
            </a:br>
            <a:r>
              <a:rPr lang="fr-FR" sz="2400" b="1" i="1" dirty="0"/>
              <a:t>mais aussi </a:t>
            </a:r>
            <a:r>
              <a:rPr lang="fr-FR" sz="2400" b="1" i="1" dirty="0" smtClean="0"/>
              <a:t/>
            </a:r>
            <a:br>
              <a:rPr lang="fr-FR" sz="2400" b="1" i="1" dirty="0" smtClean="0"/>
            </a:br>
            <a:r>
              <a:rPr lang="fr-FR" sz="2400" dirty="0"/>
              <a:t/>
            </a:r>
            <a:br>
              <a:rPr lang="fr-FR" sz="2400" dirty="0"/>
            </a:br>
            <a:r>
              <a:rPr lang="fr-FR" sz="2400" dirty="0"/>
              <a:t>Sur ce que l'on sait,</a:t>
            </a:r>
            <a:br>
              <a:rPr lang="fr-FR" sz="2400" dirty="0"/>
            </a:br>
            <a:r>
              <a:rPr lang="fr-FR" sz="2400" dirty="0"/>
              <a:t>Sur ce que l'on est,</a:t>
            </a:r>
            <a:br>
              <a:rPr lang="fr-FR" sz="2400" dirty="0"/>
            </a:br>
            <a:r>
              <a:rPr lang="fr-FR" sz="2400" dirty="0"/>
              <a:t>Sur ce que l'on peut partager.</a:t>
            </a:r>
          </a:p>
        </p:txBody>
      </p:sp>
    </p:spTree>
    <p:extLst>
      <p:ext uri="{BB962C8B-B14F-4D97-AF65-F5344CB8AC3E}">
        <p14:creationId xmlns:p14="http://schemas.microsoft.com/office/powerpoint/2010/main" val="393877291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4882554"/>
          </a:xfrm>
        </p:spPr>
        <p:txBody>
          <a:bodyPr>
            <a:normAutofit/>
          </a:bodyPr>
          <a:lstStyle/>
          <a:p>
            <a:pPr lvl="0"/>
            <a:r>
              <a:rPr lang="fr-FR" sz="2400" dirty="0"/>
              <a:t>De fait, la culture prend </a:t>
            </a:r>
            <a:r>
              <a:rPr lang="fr-FR" sz="2400" b="1" dirty="0"/>
              <a:t>des formes</a:t>
            </a:r>
            <a:r>
              <a:rPr lang="fr-FR" sz="2400" dirty="0"/>
              <a:t> qui vont constituer le fonds culturel de la discipline. </a:t>
            </a:r>
            <a:br>
              <a:rPr lang="fr-FR" sz="2400" dirty="0"/>
            </a:br>
            <a:r>
              <a:rPr lang="fr-FR" sz="2400" dirty="0"/>
              <a:t> </a:t>
            </a:r>
            <a:br>
              <a:rPr lang="fr-FR" sz="2400" dirty="0"/>
            </a:br>
            <a:r>
              <a:rPr lang="fr-FR" sz="2400" dirty="0"/>
              <a:t>Quelles sont ces différentes formes ? </a:t>
            </a:r>
          </a:p>
        </p:txBody>
      </p:sp>
    </p:spTree>
    <p:extLst>
      <p:ext uri="{BB962C8B-B14F-4D97-AF65-F5344CB8AC3E}">
        <p14:creationId xmlns:p14="http://schemas.microsoft.com/office/powerpoint/2010/main" val="356224582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67544" y="260648"/>
            <a:ext cx="8229600" cy="6408712"/>
          </a:xfrm>
        </p:spPr>
        <p:txBody>
          <a:bodyPr>
            <a:normAutofit fontScale="90000"/>
          </a:bodyPr>
          <a:lstStyle/>
          <a:p>
            <a:pPr algn="l">
              <a:spcAft>
                <a:spcPts val="600"/>
              </a:spcAft>
            </a:pPr>
            <a:r>
              <a:rPr lang="fr-FR" sz="2400" b="1" dirty="0" smtClean="0">
                <a:sym typeface="Wingdings" pitchFamily="2" charset="2"/>
              </a:rPr>
              <a:t>  </a:t>
            </a:r>
            <a:r>
              <a:rPr lang="fr-FR" sz="2400" b="1" dirty="0" smtClean="0"/>
              <a:t>La </a:t>
            </a:r>
            <a:r>
              <a:rPr lang="fr-FR" sz="2400" b="1" dirty="0"/>
              <a:t>culture produit et la culture production. </a:t>
            </a:r>
            <a:r>
              <a:rPr lang="fr-FR" sz="2400" dirty="0"/>
              <a:t/>
            </a:r>
            <a:br>
              <a:rPr lang="fr-FR" sz="2400" dirty="0"/>
            </a:br>
            <a:r>
              <a:rPr lang="fr-FR" sz="2400" dirty="0" smtClean="0"/>
              <a:t/>
            </a:r>
            <a:br>
              <a:rPr lang="fr-FR" sz="2400" dirty="0" smtClean="0"/>
            </a:br>
            <a:r>
              <a:rPr lang="fr-FR" sz="2400" b="1" dirty="0" smtClean="0">
                <a:sym typeface="Wingdings" pitchFamily="2" charset="2"/>
              </a:rPr>
              <a:t> </a:t>
            </a:r>
            <a:r>
              <a:rPr lang="fr-FR" sz="2400" b="1" dirty="0" smtClean="0"/>
              <a:t>De </a:t>
            </a:r>
            <a:r>
              <a:rPr lang="fr-FR" sz="2400" b="1" dirty="0"/>
              <a:t>la culture transmissive à la culture appropriative</a:t>
            </a:r>
            <a:r>
              <a:rPr lang="fr-FR" sz="2400" b="1" dirty="0" smtClean="0"/>
              <a:t>.</a:t>
            </a:r>
            <a:br>
              <a:rPr lang="fr-FR" sz="2400" b="1" dirty="0" smtClean="0"/>
            </a:br>
            <a:r>
              <a:rPr lang="fr-FR" sz="2400" b="1" dirty="0"/>
              <a:t/>
            </a:r>
            <a:br>
              <a:rPr lang="fr-FR" sz="2400" b="1" dirty="0"/>
            </a:br>
            <a:r>
              <a:rPr lang="fr-FR" sz="2400" b="1" dirty="0" smtClean="0">
                <a:sym typeface="Wingdings" pitchFamily="2" charset="2"/>
              </a:rPr>
              <a:t> </a:t>
            </a:r>
            <a:r>
              <a:rPr lang="fr-FR" sz="2400" b="1" dirty="0"/>
              <a:t>De la culture acte à la culture parole</a:t>
            </a:r>
            <a:r>
              <a:rPr lang="fr-FR" sz="2400" b="1" dirty="0" smtClean="0"/>
              <a:t>.</a:t>
            </a:r>
            <a:br>
              <a:rPr lang="fr-FR" sz="2400" b="1" dirty="0" smtClean="0"/>
            </a:br>
            <a:r>
              <a:rPr lang="fr-FR" sz="2400" b="1" dirty="0"/>
              <a:t/>
            </a:r>
            <a:br>
              <a:rPr lang="fr-FR" sz="2400" b="1" dirty="0"/>
            </a:br>
            <a:r>
              <a:rPr lang="fr-FR" sz="2400" b="1" dirty="0"/>
              <a:t>Conclusion partielle : </a:t>
            </a:r>
            <a:r>
              <a:rPr lang="fr-FR" sz="2400" dirty="0"/>
              <a:t/>
            </a:r>
            <a:br>
              <a:rPr lang="fr-FR" sz="2400" dirty="0"/>
            </a:br>
            <a:r>
              <a:rPr lang="fr-FR" sz="2400" dirty="0"/>
              <a:t>Conceptuellement, l'éducation physique et sportive n'opère pas assez clairement la distinction entre </a:t>
            </a:r>
            <a:r>
              <a:rPr lang="fr-FR" sz="2400" b="1" dirty="0">
                <a:solidFill>
                  <a:srgbClr val="00B0F0"/>
                </a:solidFill>
              </a:rPr>
              <a:t>les formes</a:t>
            </a:r>
            <a:r>
              <a:rPr lang="fr-FR" sz="2400" b="1" dirty="0"/>
              <a:t> </a:t>
            </a:r>
            <a:r>
              <a:rPr lang="fr-FR" sz="2400" dirty="0"/>
              <a:t>et </a:t>
            </a:r>
            <a:r>
              <a:rPr lang="fr-FR" sz="2400" b="1" dirty="0">
                <a:solidFill>
                  <a:srgbClr val="FF0000"/>
                </a:solidFill>
              </a:rPr>
              <a:t>le fonds </a:t>
            </a:r>
            <a:r>
              <a:rPr lang="fr-FR" sz="2400" dirty="0"/>
              <a:t>de la culture. </a:t>
            </a:r>
            <a:r>
              <a:rPr lang="fr-FR" sz="2400" dirty="0" smtClean="0"/>
              <a:t/>
            </a:r>
            <a:br>
              <a:rPr lang="fr-FR" sz="2400" dirty="0" smtClean="0"/>
            </a:br>
            <a:r>
              <a:rPr lang="fr-FR" sz="2400" dirty="0"/>
              <a:t/>
            </a:r>
            <a:br>
              <a:rPr lang="fr-FR" sz="2400" dirty="0"/>
            </a:br>
            <a:r>
              <a:rPr lang="fr-FR" sz="2400" b="1" i="1" dirty="0"/>
              <a:t>La mission de l'école</a:t>
            </a:r>
            <a:r>
              <a:rPr lang="fr-FR" sz="2400" dirty="0"/>
              <a:t> porte essentiellement sur l'acquisition du fonds culturel c'est-à-dire les valeurs, les savoirs fondamentaux, les modes d'action et de pensée fondamentaux, les activités sensori-motrices et réflexives.</a:t>
            </a:r>
            <a:br>
              <a:rPr lang="fr-FR" sz="2400" dirty="0"/>
            </a:br>
            <a:r>
              <a:rPr lang="fr-FR" sz="2400" dirty="0"/>
              <a:t> </a:t>
            </a:r>
            <a:br>
              <a:rPr lang="fr-FR" sz="2400" dirty="0"/>
            </a:br>
            <a:r>
              <a:rPr lang="fr-FR" sz="2400" b="1" dirty="0"/>
              <a:t>La référence scolaire culturelle </a:t>
            </a:r>
            <a:r>
              <a:rPr lang="fr-FR" sz="2400" dirty="0"/>
              <a:t>est fondamentalement </a:t>
            </a:r>
            <a:r>
              <a:rPr lang="fr-FR" sz="2400" b="1" dirty="0"/>
              <a:t>un métissage des cultures qui fusionnent l'action, la méthode et l'engagement.</a:t>
            </a:r>
            <a:r>
              <a:rPr lang="fr-FR" sz="2400" dirty="0"/>
              <a:t/>
            </a:r>
            <a:br>
              <a:rPr lang="fr-FR" sz="2400" dirty="0"/>
            </a:br>
            <a:r>
              <a:rPr lang="fr-FR" sz="2400" dirty="0"/>
              <a:t/>
            </a:r>
            <a:br>
              <a:rPr lang="fr-FR" sz="2400" dirty="0"/>
            </a:br>
            <a:r>
              <a:rPr lang="fr-FR" sz="2400" dirty="0"/>
              <a:t/>
            </a:r>
            <a:br>
              <a:rPr lang="fr-FR" sz="2400" dirty="0"/>
            </a:br>
            <a:endParaRPr lang="fr-FR" sz="2400" dirty="0"/>
          </a:p>
        </p:txBody>
      </p:sp>
    </p:spTree>
    <p:extLst>
      <p:ext uri="{BB962C8B-B14F-4D97-AF65-F5344CB8AC3E}">
        <p14:creationId xmlns:p14="http://schemas.microsoft.com/office/powerpoint/2010/main" val="166270759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51520" y="1124744"/>
            <a:ext cx="8784976" cy="5112568"/>
          </a:xfrm>
        </p:spPr>
        <p:txBody>
          <a:bodyPr>
            <a:normAutofit/>
          </a:bodyPr>
          <a:lstStyle/>
          <a:p>
            <a:pPr algn="l"/>
            <a:r>
              <a:rPr lang="fr-FR" sz="2800" b="1" dirty="0" smtClean="0"/>
              <a:t>Objectifs :</a:t>
            </a:r>
            <a:br>
              <a:rPr lang="fr-FR" sz="2800" b="1" dirty="0" smtClean="0"/>
            </a:br>
            <a:r>
              <a:rPr lang="fr-FR" sz="2800" b="1" dirty="0" smtClean="0"/>
              <a:t>	</a:t>
            </a:r>
            <a:r>
              <a:rPr lang="fr-FR" sz="2800" b="1" dirty="0" smtClean="0">
                <a:sym typeface="Wingdings" pitchFamily="2" charset="2"/>
              </a:rPr>
              <a:t> Informer et expliquer le « nouveau » SC4.</a:t>
            </a:r>
            <a:br>
              <a:rPr lang="fr-FR" sz="2800" b="1" dirty="0" smtClean="0">
                <a:sym typeface="Wingdings" pitchFamily="2" charset="2"/>
              </a:rPr>
            </a:br>
            <a:r>
              <a:rPr lang="fr-FR" sz="2800" b="1" dirty="0" smtClean="0">
                <a:sym typeface="Wingdings" pitchFamily="2" charset="2"/>
              </a:rPr>
              <a:t>               Préparer les enseignants à répondre à la</a:t>
            </a:r>
            <a:br>
              <a:rPr lang="fr-FR" sz="2800" b="1" dirty="0" smtClean="0">
                <a:sym typeface="Wingdings" pitchFamily="2" charset="2"/>
              </a:rPr>
            </a:br>
            <a:r>
              <a:rPr lang="fr-FR" sz="2800" b="1" dirty="0">
                <a:sym typeface="Wingdings" pitchFamily="2" charset="2"/>
              </a:rPr>
              <a:t> </a:t>
            </a:r>
            <a:r>
              <a:rPr lang="fr-FR" sz="2800" b="1" dirty="0" smtClean="0">
                <a:sym typeface="Wingdings" pitchFamily="2" charset="2"/>
              </a:rPr>
              <a:t>                   consultation</a:t>
            </a:r>
            <a:r>
              <a:rPr lang="fr-FR" sz="2800" b="1" dirty="0">
                <a:sym typeface="Wingdings" pitchFamily="2" charset="2"/>
              </a:rPr>
              <a:t> </a:t>
            </a:r>
            <a:r>
              <a:rPr lang="fr-FR" sz="2800" b="1" dirty="0" smtClean="0">
                <a:sym typeface="Wingdings" pitchFamily="2" charset="2"/>
              </a:rPr>
              <a:t>des programmes.</a:t>
            </a:r>
            <a:br>
              <a:rPr lang="fr-FR" sz="2800" b="1" dirty="0" smtClean="0">
                <a:sym typeface="Wingdings" pitchFamily="2" charset="2"/>
              </a:rPr>
            </a:br>
            <a:r>
              <a:rPr lang="fr-FR" sz="2800" b="1" dirty="0">
                <a:sym typeface="Wingdings" pitchFamily="2" charset="2"/>
              </a:rPr>
              <a:t/>
            </a:r>
            <a:br>
              <a:rPr lang="fr-FR" sz="2800" b="1" dirty="0">
                <a:sym typeface="Wingdings" pitchFamily="2" charset="2"/>
              </a:rPr>
            </a:br>
            <a:r>
              <a:rPr lang="fr-FR" sz="2800" b="1" dirty="0" smtClean="0">
                <a:sym typeface="Wingdings" pitchFamily="2" charset="2"/>
              </a:rPr>
              <a:t>Enjeux :</a:t>
            </a:r>
            <a:br>
              <a:rPr lang="fr-FR" sz="2800" b="1" dirty="0" smtClean="0">
                <a:sym typeface="Wingdings" pitchFamily="2" charset="2"/>
              </a:rPr>
            </a:br>
            <a:r>
              <a:rPr lang="fr-FR" sz="2800" b="1" dirty="0" smtClean="0">
                <a:sym typeface="Wingdings" pitchFamily="2" charset="2"/>
              </a:rPr>
              <a:t>	  Déterminer la conception et l’organisation </a:t>
            </a:r>
            <a:br>
              <a:rPr lang="fr-FR" sz="2800" b="1" dirty="0" smtClean="0">
                <a:sym typeface="Wingdings" pitchFamily="2" charset="2"/>
              </a:rPr>
            </a:br>
            <a:r>
              <a:rPr lang="fr-FR" sz="2800" b="1" dirty="0">
                <a:sym typeface="Wingdings" pitchFamily="2" charset="2"/>
              </a:rPr>
              <a:t> </a:t>
            </a:r>
            <a:r>
              <a:rPr lang="fr-FR" sz="2800" b="1" dirty="0" smtClean="0">
                <a:sym typeface="Wingdings" pitchFamily="2" charset="2"/>
              </a:rPr>
              <a:t>                 des enseignements de</a:t>
            </a:r>
            <a:r>
              <a:rPr lang="fr-FR" sz="2800" b="1" dirty="0">
                <a:sym typeface="Wingdings" pitchFamily="2" charset="2"/>
              </a:rPr>
              <a:t> </a:t>
            </a:r>
            <a:r>
              <a:rPr lang="fr-FR" sz="2800" b="1" dirty="0" smtClean="0">
                <a:sym typeface="Wingdings" pitchFamily="2" charset="2"/>
              </a:rPr>
              <a:t>l’EPS pour une période </a:t>
            </a:r>
            <a:br>
              <a:rPr lang="fr-FR" sz="2800" b="1" dirty="0" smtClean="0">
                <a:sym typeface="Wingdings" pitchFamily="2" charset="2"/>
              </a:rPr>
            </a:br>
            <a:r>
              <a:rPr lang="fr-FR" sz="2800" b="1" dirty="0">
                <a:sym typeface="Wingdings" pitchFamily="2" charset="2"/>
              </a:rPr>
              <a:t> </a:t>
            </a:r>
            <a:r>
              <a:rPr lang="fr-FR" sz="2800" b="1" dirty="0" smtClean="0">
                <a:sym typeface="Wingdings" pitchFamily="2" charset="2"/>
              </a:rPr>
              <a:t>                 longue.</a:t>
            </a:r>
            <a:r>
              <a:rPr lang="fr-FR" sz="2800" b="1" dirty="0">
                <a:sym typeface="Wingdings" pitchFamily="2" charset="2"/>
              </a:rPr>
              <a:t/>
            </a:r>
            <a:br>
              <a:rPr lang="fr-FR" sz="2800" b="1" dirty="0">
                <a:sym typeface="Wingdings" pitchFamily="2" charset="2"/>
              </a:rPr>
            </a:br>
            <a:r>
              <a:rPr lang="fr-FR" sz="2800" b="1" dirty="0" smtClean="0">
                <a:sym typeface="Wingdings" pitchFamily="2" charset="2"/>
              </a:rPr>
              <a:t>	</a:t>
            </a:r>
            <a:endParaRPr lang="fr-FR" sz="2800" b="1" dirty="0"/>
          </a:p>
        </p:txBody>
      </p:sp>
    </p:spTree>
    <p:extLst>
      <p:ext uri="{BB962C8B-B14F-4D97-AF65-F5344CB8AC3E}">
        <p14:creationId xmlns:p14="http://schemas.microsoft.com/office/powerpoint/2010/main" val="98347442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6106690"/>
          </a:xfrm>
        </p:spPr>
        <p:txBody>
          <a:bodyPr>
            <a:normAutofit/>
          </a:bodyPr>
          <a:lstStyle/>
          <a:p>
            <a:pPr algn="l"/>
            <a:r>
              <a:rPr lang="fr-FR" sz="2000" dirty="0"/>
              <a:t>L'EPS a donc à construire sa référence de culture pour répondre à la demande  institutionnelle de "déclinaison du socle".</a:t>
            </a:r>
            <a:br>
              <a:rPr lang="fr-FR" sz="2000" dirty="0"/>
            </a:br>
            <a:r>
              <a:rPr lang="fr-FR" sz="2000" dirty="0"/>
              <a:t> </a:t>
            </a:r>
            <a:br>
              <a:rPr lang="fr-FR" sz="2000" dirty="0"/>
            </a:br>
            <a:r>
              <a:rPr lang="fr-FR" sz="2000" dirty="0"/>
              <a:t>Sur quoi doit-elle construire cette référence ?</a:t>
            </a:r>
            <a:br>
              <a:rPr lang="fr-FR" sz="2000" dirty="0"/>
            </a:br>
            <a:r>
              <a:rPr lang="fr-FR" sz="2000" dirty="0"/>
              <a:t>Sur la  fusion de  </a:t>
            </a:r>
            <a:r>
              <a:rPr lang="fr-FR" sz="2000" b="1" dirty="0"/>
              <a:t>l'action, de la méthode et de l'engagement ?</a:t>
            </a:r>
            <a:r>
              <a:rPr lang="fr-FR" sz="2000" dirty="0"/>
              <a:t/>
            </a:r>
            <a:br>
              <a:rPr lang="fr-FR" sz="2000" dirty="0"/>
            </a:br>
            <a:r>
              <a:rPr lang="fr-FR" sz="2000" dirty="0" smtClean="0"/>
              <a:t/>
            </a:r>
            <a:br>
              <a:rPr lang="fr-FR" sz="2000" dirty="0" smtClean="0"/>
            </a:br>
            <a:r>
              <a:rPr lang="fr-FR" sz="2000" b="1" dirty="0" smtClean="0"/>
              <a:t>Comment </a:t>
            </a:r>
            <a:r>
              <a:rPr lang="fr-FR" sz="2000" b="1" dirty="0"/>
              <a:t>?</a:t>
            </a:r>
            <a:r>
              <a:rPr lang="fr-FR" sz="2000" dirty="0"/>
              <a:t/>
            </a:r>
            <a:br>
              <a:rPr lang="fr-FR" sz="2000" dirty="0"/>
            </a:br>
            <a:r>
              <a:rPr lang="fr-FR" sz="2000" dirty="0"/>
              <a:t> </a:t>
            </a:r>
            <a:br>
              <a:rPr lang="fr-FR" sz="2000" dirty="0"/>
            </a:br>
            <a:r>
              <a:rPr lang="fr-FR" sz="2000" dirty="0"/>
              <a:t>Par des prises de positions sur </a:t>
            </a:r>
            <a:r>
              <a:rPr lang="fr-FR" sz="2000" b="1" dirty="0"/>
              <a:t>le statut du sujet</a:t>
            </a:r>
            <a:r>
              <a:rPr lang="fr-FR" sz="2000" dirty="0"/>
              <a:t> (il est dit qu'il est acteur dans les apprentissages), par </a:t>
            </a:r>
            <a:r>
              <a:rPr lang="fr-FR" sz="2000" b="1" dirty="0"/>
              <a:t>une clarification de l'objet</a:t>
            </a:r>
            <a:r>
              <a:rPr lang="fr-FR" sz="2000" dirty="0"/>
              <a:t> même de l'enseignement de l'EPS (le développement des activités adaptatives), par un </a:t>
            </a:r>
            <a:r>
              <a:rPr lang="fr-FR" sz="2000" b="1" dirty="0"/>
              <a:t>choix de méthodes</a:t>
            </a:r>
            <a:r>
              <a:rPr lang="fr-FR" sz="2000" dirty="0"/>
              <a:t> permettant la construction de l'élève.</a:t>
            </a:r>
            <a:br>
              <a:rPr lang="fr-FR" sz="2000" dirty="0"/>
            </a:br>
            <a:r>
              <a:rPr lang="fr-FR" sz="2000" dirty="0"/>
              <a:t> </a:t>
            </a:r>
            <a:br>
              <a:rPr lang="fr-FR" sz="2000" dirty="0"/>
            </a:br>
            <a:r>
              <a:rPr lang="fr-FR" sz="2000" dirty="0"/>
              <a:t>Par la conception d'une matrice disciplinaire qui articule </a:t>
            </a:r>
            <a:r>
              <a:rPr lang="fr-FR" sz="2000" b="1" dirty="0"/>
              <a:t>finalités / objectifs / contenus / méthodes /évaluation…</a:t>
            </a:r>
            <a:r>
              <a:rPr lang="fr-FR" sz="2000" dirty="0"/>
              <a:t/>
            </a:r>
            <a:br>
              <a:rPr lang="fr-FR" sz="2000" dirty="0"/>
            </a:br>
            <a:r>
              <a:rPr lang="fr-FR" sz="2000" dirty="0"/>
              <a:t> </a:t>
            </a:r>
            <a:br>
              <a:rPr lang="fr-FR" sz="2000" dirty="0"/>
            </a:br>
            <a:r>
              <a:rPr lang="fr-FR" sz="2000" dirty="0"/>
              <a:t>Par l'introduction de </a:t>
            </a:r>
            <a:r>
              <a:rPr lang="fr-FR" sz="2000" b="1" dirty="0"/>
              <a:t>concepts</a:t>
            </a:r>
            <a:r>
              <a:rPr lang="fr-FR" sz="2000" dirty="0"/>
              <a:t> (compétence, compétence attendue, activités adaptatives, capacités, connaissances, attitudes</a:t>
            </a:r>
            <a:r>
              <a:rPr lang="fr-FR" sz="2000" b="1" dirty="0"/>
              <a:t>) qu'il s'agit de rendre signifiants, opératoires et compris de tous.</a:t>
            </a:r>
            <a:endParaRPr lang="fr-FR" sz="2000" dirty="0"/>
          </a:p>
        </p:txBody>
      </p:sp>
    </p:spTree>
    <p:extLst>
      <p:ext uri="{BB962C8B-B14F-4D97-AF65-F5344CB8AC3E}">
        <p14:creationId xmlns:p14="http://schemas.microsoft.com/office/powerpoint/2010/main" val="230174057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6322714"/>
          </a:xfrm>
        </p:spPr>
        <p:txBody>
          <a:bodyPr>
            <a:normAutofit/>
          </a:bodyPr>
          <a:lstStyle/>
          <a:p>
            <a:pPr algn="l"/>
            <a:r>
              <a:rPr lang="fr-FR" sz="2400" b="1" i="1" dirty="0"/>
              <a:t>Conclusion :</a:t>
            </a:r>
            <a:r>
              <a:rPr lang="fr-FR" sz="2400" dirty="0"/>
              <a:t/>
            </a:r>
            <a:br>
              <a:rPr lang="fr-FR" sz="2400" dirty="0"/>
            </a:br>
            <a:r>
              <a:rPr lang="fr-FR" sz="2400" dirty="0"/>
              <a:t> </a:t>
            </a:r>
            <a:br>
              <a:rPr lang="fr-FR" sz="2400" dirty="0"/>
            </a:br>
            <a:r>
              <a:rPr lang="fr-FR" sz="2400" dirty="0"/>
              <a:t>La référence de la culture scolaire subit à l'évidence </a:t>
            </a:r>
            <a:r>
              <a:rPr lang="fr-FR" sz="2400" b="1" dirty="0"/>
              <a:t>une évolution</a:t>
            </a:r>
            <a:r>
              <a:rPr lang="fr-FR" sz="2400" dirty="0"/>
              <a:t>. On a entrepris un voyage qui apporte son lot d'évolutions. Le sport offre  ses actions à l'EPS qui sont de véritables opportunités, de véritables occasions, de véritables moyens à la transformation des conduites des élèves</a:t>
            </a:r>
            <a:r>
              <a:rPr lang="fr-FR" sz="2400" dirty="0" smtClean="0"/>
              <a:t>.</a:t>
            </a:r>
            <a:br>
              <a:rPr lang="fr-FR" sz="2400" dirty="0" smtClean="0"/>
            </a:br>
            <a:r>
              <a:rPr lang="fr-FR" sz="2400" dirty="0"/>
              <a:t/>
            </a:r>
            <a:br>
              <a:rPr lang="fr-FR" sz="2400" dirty="0"/>
            </a:br>
            <a:r>
              <a:rPr lang="fr-FR" sz="2400" dirty="0"/>
              <a:t>Mais aujourd'hui </a:t>
            </a:r>
            <a:r>
              <a:rPr lang="fr-FR" sz="2400" b="1" dirty="0"/>
              <a:t>la réflexion, les méthodes, l'engagement</a:t>
            </a:r>
            <a:r>
              <a:rPr lang="fr-FR" sz="2400" dirty="0"/>
              <a:t> doivent accompagner les apprentissages pour que les élèves puissent poursuivre ce voyage en ayant des conduites de plus en plus intelligentes. </a:t>
            </a:r>
            <a:r>
              <a:rPr lang="fr-FR" sz="2400" dirty="0" smtClean="0"/>
              <a:t/>
            </a:r>
            <a:br>
              <a:rPr lang="fr-FR" sz="2400" dirty="0" smtClean="0"/>
            </a:br>
            <a:r>
              <a:rPr lang="fr-FR" sz="2400" dirty="0"/>
              <a:t/>
            </a:r>
            <a:br>
              <a:rPr lang="fr-FR" sz="2400" dirty="0"/>
            </a:br>
            <a:r>
              <a:rPr lang="fr-FR" sz="2400" dirty="0"/>
              <a:t>Rapprocher </a:t>
            </a:r>
            <a:r>
              <a:rPr lang="fr-FR" sz="2400" b="1" dirty="0"/>
              <a:t>l'action, la méthode et l'engagement</a:t>
            </a:r>
            <a:r>
              <a:rPr lang="fr-FR" sz="2400" dirty="0"/>
              <a:t>, voilà me semble-t-il un enjeu conceptuel et programmatique pour rendre les élèves plus </a:t>
            </a:r>
            <a:r>
              <a:rPr lang="fr-FR" sz="2400" b="1" dirty="0"/>
              <a:t>intelligents et adaptables. </a:t>
            </a:r>
            <a:endParaRPr lang="fr-FR" sz="2400" dirty="0"/>
          </a:p>
        </p:txBody>
      </p:sp>
    </p:spTree>
    <p:extLst>
      <p:ext uri="{BB962C8B-B14F-4D97-AF65-F5344CB8AC3E}">
        <p14:creationId xmlns:p14="http://schemas.microsoft.com/office/powerpoint/2010/main" val="247575799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28412" y="2325"/>
            <a:ext cx="7886700" cy="527983"/>
          </a:xfrm>
        </p:spPr>
        <p:txBody>
          <a:bodyPr>
            <a:normAutofit/>
          </a:bodyPr>
          <a:lstStyle/>
          <a:p>
            <a:r>
              <a:rPr lang="fr-FR" sz="2800" b="1" dirty="0" smtClean="0">
                <a:solidFill>
                  <a:schemeClr val="accent5"/>
                </a:solidFill>
              </a:rPr>
              <a:t>Vers une logique d’apprentissage précisée</a:t>
            </a:r>
            <a:endParaRPr lang="fr-FR" sz="2800" b="1" dirty="0">
              <a:solidFill>
                <a:schemeClr val="accent5"/>
              </a:solidFill>
            </a:endParaRPr>
          </a:p>
        </p:txBody>
      </p:sp>
      <p:sp>
        <p:nvSpPr>
          <p:cNvPr id="4" name="ZoneTexte 3"/>
          <p:cNvSpPr txBox="1"/>
          <p:nvPr/>
        </p:nvSpPr>
        <p:spPr>
          <a:xfrm>
            <a:off x="1511087" y="646242"/>
            <a:ext cx="1618391" cy="369332"/>
          </a:xfrm>
          <a:prstGeom prst="rect">
            <a:avLst/>
          </a:prstGeom>
          <a:solidFill>
            <a:srgbClr val="00B0F0"/>
          </a:solidFill>
        </p:spPr>
        <p:txBody>
          <a:bodyPr wrap="square" rtlCol="0">
            <a:spAutoFit/>
          </a:bodyPr>
          <a:lstStyle/>
          <a:p>
            <a:pPr algn="ctr"/>
            <a:r>
              <a:rPr lang="fr-FR" b="1" dirty="0" smtClean="0"/>
              <a:t>APPRENDRE</a:t>
            </a:r>
            <a:endParaRPr lang="fr-FR" b="1" dirty="0"/>
          </a:p>
        </p:txBody>
      </p:sp>
      <p:sp>
        <p:nvSpPr>
          <p:cNvPr id="5" name="ZoneTexte 4"/>
          <p:cNvSpPr txBox="1"/>
          <p:nvPr/>
        </p:nvSpPr>
        <p:spPr>
          <a:xfrm>
            <a:off x="5508104" y="666267"/>
            <a:ext cx="1421506" cy="369332"/>
          </a:xfrm>
          <a:prstGeom prst="rect">
            <a:avLst/>
          </a:prstGeom>
          <a:solidFill>
            <a:srgbClr val="00B0F0"/>
          </a:solidFill>
        </p:spPr>
        <p:txBody>
          <a:bodyPr wrap="square" rtlCol="0">
            <a:spAutoFit/>
          </a:bodyPr>
          <a:lstStyle/>
          <a:p>
            <a:pPr algn="ctr"/>
            <a:r>
              <a:rPr lang="fr-FR" b="1" dirty="0" smtClean="0"/>
              <a:t>ENSEIGNER</a:t>
            </a:r>
            <a:endParaRPr lang="fr-FR" b="1" dirty="0"/>
          </a:p>
        </p:txBody>
      </p:sp>
      <p:sp>
        <p:nvSpPr>
          <p:cNvPr id="6" name="Double flèche horizontale 5"/>
          <p:cNvSpPr/>
          <p:nvPr/>
        </p:nvSpPr>
        <p:spPr>
          <a:xfrm>
            <a:off x="3829855" y="710094"/>
            <a:ext cx="1130121" cy="230385"/>
          </a:xfrm>
          <a:prstGeom prst="leftRigh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 name="Flèche vers le bas 6"/>
          <p:cNvSpPr/>
          <p:nvPr/>
        </p:nvSpPr>
        <p:spPr>
          <a:xfrm>
            <a:off x="2127098" y="1048570"/>
            <a:ext cx="193184" cy="399246"/>
          </a:xfrm>
          <a:prstGeom prst="downArrow">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 name="ZoneTexte 7"/>
          <p:cNvSpPr txBox="1"/>
          <p:nvPr/>
        </p:nvSpPr>
        <p:spPr>
          <a:xfrm>
            <a:off x="4959977" y="1496996"/>
            <a:ext cx="4184024" cy="369332"/>
          </a:xfrm>
          <a:prstGeom prst="rect">
            <a:avLst/>
          </a:prstGeom>
          <a:noFill/>
          <a:ln>
            <a:solidFill>
              <a:schemeClr val="accent5"/>
            </a:solidFill>
          </a:ln>
        </p:spPr>
        <p:txBody>
          <a:bodyPr wrap="square" rtlCol="0">
            <a:spAutoFit/>
          </a:bodyPr>
          <a:lstStyle/>
          <a:p>
            <a:pPr algn="ctr"/>
            <a:r>
              <a:rPr lang="fr-FR" b="1" dirty="0" smtClean="0"/>
              <a:t>DONNER les MOYENS de CONSTRUIRE</a:t>
            </a:r>
            <a:endParaRPr lang="fr-FR" b="1" dirty="0"/>
          </a:p>
        </p:txBody>
      </p:sp>
      <p:sp>
        <p:nvSpPr>
          <p:cNvPr id="9" name="ZoneTexte 8"/>
          <p:cNvSpPr txBox="1"/>
          <p:nvPr/>
        </p:nvSpPr>
        <p:spPr>
          <a:xfrm>
            <a:off x="-35892" y="1508092"/>
            <a:ext cx="3634615" cy="369332"/>
          </a:xfrm>
          <a:prstGeom prst="rect">
            <a:avLst/>
          </a:prstGeom>
          <a:noFill/>
          <a:ln>
            <a:solidFill>
              <a:schemeClr val="accent5"/>
            </a:solidFill>
          </a:ln>
        </p:spPr>
        <p:txBody>
          <a:bodyPr wrap="square" rtlCol="0">
            <a:spAutoFit/>
          </a:bodyPr>
          <a:lstStyle/>
          <a:p>
            <a:pPr algn="ctr"/>
            <a:r>
              <a:rPr lang="fr-FR" b="1" dirty="0" smtClean="0"/>
              <a:t>CONSTRUIRE</a:t>
            </a:r>
            <a:endParaRPr lang="fr-FR" b="1" dirty="0"/>
          </a:p>
        </p:txBody>
      </p:sp>
      <p:sp>
        <p:nvSpPr>
          <p:cNvPr id="10" name="Flèche vers le bas 9"/>
          <p:cNvSpPr/>
          <p:nvPr/>
        </p:nvSpPr>
        <p:spPr>
          <a:xfrm>
            <a:off x="6122265" y="1064863"/>
            <a:ext cx="193184" cy="399246"/>
          </a:xfrm>
          <a:prstGeom prst="downArrow">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2" name="ZoneTexte 11"/>
          <p:cNvSpPr txBox="1"/>
          <p:nvPr/>
        </p:nvSpPr>
        <p:spPr>
          <a:xfrm>
            <a:off x="5796136" y="1885992"/>
            <a:ext cx="3347863" cy="1877437"/>
          </a:xfrm>
          <a:prstGeom prst="rect">
            <a:avLst/>
          </a:prstGeom>
          <a:solidFill>
            <a:schemeClr val="accent5">
              <a:lumMod val="40000"/>
              <a:lumOff val="60000"/>
            </a:schemeClr>
          </a:solidFill>
        </p:spPr>
        <p:txBody>
          <a:bodyPr wrap="square" rtlCol="0">
            <a:spAutoFit/>
          </a:bodyPr>
          <a:lstStyle/>
          <a:p>
            <a:r>
              <a:rPr lang="fr-FR" dirty="0" smtClean="0"/>
              <a:t> « </a:t>
            </a:r>
            <a:r>
              <a:rPr lang="fr-FR" sz="1400" b="1" dirty="0" smtClean="0"/>
              <a:t>Les </a:t>
            </a:r>
            <a:r>
              <a:rPr lang="fr-FR" sz="1400" b="1" dirty="0"/>
              <a:t>enseignants définissent les modalités les plus pertinentes pour parvenir à ces objectifs en suscitant l’intérêt des élèves, et centrent leurs activités ainsi que les pratiques des enfants et des adolescents sur de véritables enjeux intellectuels, riches de sens et de progrès</a:t>
            </a:r>
            <a:r>
              <a:rPr lang="fr-FR" sz="1400" b="1" dirty="0" smtClean="0"/>
              <a:t>. »</a:t>
            </a:r>
            <a:endParaRPr lang="fr-FR" sz="1400" b="1" dirty="0"/>
          </a:p>
        </p:txBody>
      </p:sp>
      <p:sp>
        <p:nvSpPr>
          <p:cNvPr id="14" name="ZoneTexte 13"/>
          <p:cNvSpPr txBox="1"/>
          <p:nvPr/>
        </p:nvSpPr>
        <p:spPr>
          <a:xfrm>
            <a:off x="0" y="1866328"/>
            <a:ext cx="3742119" cy="1600438"/>
          </a:xfrm>
          <a:prstGeom prst="rect">
            <a:avLst/>
          </a:prstGeom>
          <a:solidFill>
            <a:schemeClr val="accent5">
              <a:lumMod val="40000"/>
              <a:lumOff val="60000"/>
            </a:schemeClr>
          </a:solidFill>
          <a:ln>
            <a:solidFill>
              <a:schemeClr val="accent5">
                <a:lumMod val="40000"/>
                <a:lumOff val="60000"/>
              </a:schemeClr>
            </a:solidFill>
          </a:ln>
        </p:spPr>
        <p:txBody>
          <a:bodyPr wrap="square" rtlCol="0">
            <a:spAutoFit/>
          </a:bodyPr>
          <a:lstStyle/>
          <a:p>
            <a:r>
              <a:rPr lang="fr-FR" sz="1400" b="1" dirty="0" smtClean="0"/>
              <a:t>« L’élève </a:t>
            </a:r>
            <a:r>
              <a:rPr lang="fr-FR" sz="1400" b="1" dirty="0"/>
              <a:t>engagé dans la scolarité apprend à réfléchir, à mobiliser des connaissances, à choisir des démarches et des procédures adaptées, pour penser, résoudre un problème, réaliser une tâche complexe ou un projet, en particulier dans une situation nouvelle ou </a:t>
            </a:r>
            <a:r>
              <a:rPr lang="fr-FR" sz="1400" b="1" dirty="0" smtClean="0"/>
              <a:t>inattendue »</a:t>
            </a:r>
            <a:endParaRPr lang="fr-FR" sz="1400" b="1" dirty="0"/>
          </a:p>
        </p:txBody>
      </p:sp>
      <p:sp>
        <p:nvSpPr>
          <p:cNvPr id="15" name="ZoneTexte 14"/>
          <p:cNvSpPr txBox="1"/>
          <p:nvPr/>
        </p:nvSpPr>
        <p:spPr>
          <a:xfrm>
            <a:off x="328412" y="3675739"/>
            <a:ext cx="8615966" cy="1477328"/>
          </a:xfrm>
          <a:prstGeom prst="rect">
            <a:avLst/>
          </a:prstGeom>
          <a:noFill/>
        </p:spPr>
        <p:txBody>
          <a:bodyPr wrap="square" rtlCol="0">
            <a:spAutoFit/>
          </a:bodyPr>
          <a:lstStyle/>
          <a:p>
            <a:r>
              <a:rPr lang="fr-FR" b="1" dirty="0" smtClean="0">
                <a:solidFill>
                  <a:schemeClr val="accent5"/>
                </a:solidFill>
              </a:rPr>
              <a:t>COMMENT ? </a:t>
            </a:r>
          </a:p>
          <a:p>
            <a:pPr marL="285750" indent="-285750">
              <a:buFont typeface="Wingdings" panose="05000000000000000000" pitchFamily="2" charset="2"/>
              <a:buChar char="Ø"/>
            </a:pPr>
            <a:r>
              <a:rPr lang="fr-FR" dirty="0" smtClean="0"/>
              <a:t>Par l’atteinte de </a:t>
            </a:r>
            <a:r>
              <a:rPr lang="fr-FR" dirty="0" smtClean="0">
                <a:solidFill>
                  <a:srgbClr val="FF0000"/>
                </a:solidFill>
              </a:rPr>
              <a:t>COMPETENCES</a:t>
            </a:r>
            <a:r>
              <a:rPr lang="fr-FR" dirty="0" smtClean="0"/>
              <a:t> et </a:t>
            </a:r>
            <a:r>
              <a:rPr lang="fr-FR" dirty="0" smtClean="0">
                <a:solidFill>
                  <a:srgbClr val="FF0000"/>
                </a:solidFill>
              </a:rPr>
              <a:t>CONNAISSANCES</a:t>
            </a:r>
          </a:p>
          <a:p>
            <a:r>
              <a:rPr lang="fr-FR" b="1" u="sng" dirty="0" smtClean="0">
                <a:solidFill>
                  <a:srgbClr val="FF0000"/>
                </a:solidFill>
              </a:rPr>
              <a:t>COMPETENCE</a:t>
            </a:r>
            <a:r>
              <a:rPr lang="fr-FR" dirty="0" smtClean="0"/>
              <a:t> : « </a:t>
            </a:r>
            <a:r>
              <a:rPr lang="fr-FR" b="1" i="1" dirty="0" smtClean="0"/>
              <a:t>Une </a:t>
            </a:r>
            <a:r>
              <a:rPr lang="fr-FR" b="1" i="1" dirty="0"/>
              <a:t>compétence est l’aptitude à mobiliser ses ressources </a:t>
            </a:r>
            <a:r>
              <a:rPr lang="fr-FR" dirty="0"/>
              <a:t>(connaissances, capacités, attitudes) </a:t>
            </a:r>
            <a:r>
              <a:rPr lang="fr-FR" b="1" i="1" dirty="0"/>
              <a:t>pour accomplir une tâche ou faire face à une situation </a:t>
            </a:r>
            <a:r>
              <a:rPr lang="fr-FR" b="1" i="1" dirty="0" smtClean="0"/>
              <a:t>complexe </a:t>
            </a:r>
            <a:r>
              <a:rPr lang="fr-FR" b="1" i="1" dirty="0"/>
              <a:t>ou </a:t>
            </a:r>
            <a:r>
              <a:rPr lang="fr-FR" b="1" i="1" dirty="0" smtClean="0"/>
              <a:t>inédite »</a:t>
            </a:r>
            <a:endParaRPr lang="fr-FR" b="1" i="1" dirty="0"/>
          </a:p>
        </p:txBody>
      </p:sp>
      <p:sp>
        <p:nvSpPr>
          <p:cNvPr id="17" name="Ellipse 16"/>
          <p:cNvSpPr/>
          <p:nvPr/>
        </p:nvSpPr>
        <p:spPr>
          <a:xfrm>
            <a:off x="3742119" y="1866329"/>
            <a:ext cx="2054017" cy="153845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6" name="Rectangle 15"/>
          <p:cNvSpPr/>
          <p:nvPr/>
        </p:nvSpPr>
        <p:spPr>
          <a:xfrm>
            <a:off x="3742119" y="2244971"/>
            <a:ext cx="2054017" cy="843153"/>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600" b="1" dirty="0" smtClean="0"/>
              <a:t>L’ACTIVITE d’APPRENTISSAGE de l’ELEVE est au centre de la démarche </a:t>
            </a:r>
            <a:endParaRPr lang="fr-FR" sz="1600" b="1" dirty="0"/>
          </a:p>
        </p:txBody>
      </p:sp>
      <p:sp>
        <p:nvSpPr>
          <p:cNvPr id="18" name="ZoneTexte 17"/>
          <p:cNvSpPr txBox="1"/>
          <p:nvPr/>
        </p:nvSpPr>
        <p:spPr>
          <a:xfrm>
            <a:off x="328412" y="5208336"/>
            <a:ext cx="8133009" cy="1477328"/>
          </a:xfrm>
          <a:prstGeom prst="rect">
            <a:avLst/>
          </a:prstGeom>
          <a:noFill/>
        </p:spPr>
        <p:txBody>
          <a:bodyPr wrap="square" rtlCol="0">
            <a:spAutoFit/>
          </a:bodyPr>
          <a:lstStyle/>
          <a:p>
            <a:pPr marL="285750" indent="-285750">
              <a:buFont typeface="Wingdings" panose="05000000000000000000" pitchFamily="2" charset="2"/>
              <a:buChar char="Ø"/>
            </a:pPr>
            <a:r>
              <a:rPr lang="fr-FR" dirty="0" smtClean="0"/>
              <a:t>Par une logique d’acquisition </a:t>
            </a:r>
            <a:r>
              <a:rPr lang="fr-FR" dirty="0" smtClean="0">
                <a:solidFill>
                  <a:srgbClr val="0070C0"/>
                </a:solidFill>
              </a:rPr>
              <a:t>PROGRESSIVE et CONTINUE </a:t>
            </a:r>
            <a:r>
              <a:rPr lang="fr-FR" dirty="0" smtClean="0"/>
              <a:t>de </a:t>
            </a:r>
            <a:r>
              <a:rPr lang="fr-FR" dirty="0" smtClean="0">
                <a:solidFill>
                  <a:srgbClr val="FF0000"/>
                </a:solidFill>
              </a:rPr>
              <a:t>connaissances</a:t>
            </a:r>
          </a:p>
          <a:p>
            <a:pPr marL="285750" indent="-285750">
              <a:buFont typeface="Arial" panose="020B0604020202020204" pitchFamily="34" charset="0"/>
              <a:buChar char="•"/>
            </a:pPr>
            <a:r>
              <a:rPr lang="fr-FR" dirty="0" smtClean="0"/>
              <a:t>Une réorganisation </a:t>
            </a:r>
            <a:r>
              <a:rPr lang="fr-FR" b="1" dirty="0" smtClean="0">
                <a:solidFill>
                  <a:srgbClr val="C00000"/>
                </a:solidFill>
              </a:rPr>
              <a:t>des cycles d’enseignement</a:t>
            </a:r>
          </a:p>
          <a:p>
            <a:pPr marL="285750" indent="-285750">
              <a:buFont typeface="Arial" panose="020B0604020202020204" pitchFamily="34" charset="0"/>
              <a:buChar char="•"/>
            </a:pPr>
            <a:r>
              <a:rPr lang="fr-FR" dirty="0" smtClean="0"/>
              <a:t>Une vérification progressive de </a:t>
            </a:r>
            <a:r>
              <a:rPr lang="fr-FR" b="1" dirty="0" smtClean="0">
                <a:solidFill>
                  <a:srgbClr val="00B050"/>
                </a:solidFill>
              </a:rPr>
              <a:t>la vérification des acquis </a:t>
            </a:r>
            <a:r>
              <a:rPr lang="fr-FR" dirty="0" smtClean="0"/>
              <a:t>(CA intermédiaires et en fin de cycle)</a:t>
            </a:r>
          </a:p>
          <a:p>
            <a:pPr marL="285750" indent="-285750">
              <a:buFont typeface="Arial" panose="020B0604020202020204" pitchFamily="34" charset="0"/>
              <a:buChar char="•"/>
            </a:pPr>
            <a:r>
              <a:rPr lang="fr-FR" b="1" dirty="0" smtClean="0">
                <a:solidFill>
                  <a:srgbClr val="FF0000"/>
                </a:solidFill>
              </a:rPr>
              <a:t>Un accompagnement et un suivi </a:t>
            </a:r>
            <a:r>
              <a:rPr lang="fr-FR" dirty="0" smtClean="0"/>
              <a:t>des élèves dans la classe</a:t>
            </a:r>
            <a:endParaRPr lang="fr-FR" dirty="0"/>
          </a:p>
        </p:txBody>
      </p:sp>
    </p:spTree>
    <p:extLst>
      <p:ext uri="{BB962C8B-B14F-4D97-AF65-F5344CB8AC3E}">
        <p14:creationId xmlns:p14="http://schemas.microsoft.com/office/powerpoint/2010/main" val="27903883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fade">
                                      <p:cBhvr>
                                        <p:cTn id="11" dur="500"/>
                                        <p:tgtEl>
                                          <p:spTgt spid="4"/>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grpId="0" nodeType="clickEffect">
                                  <p:stCondLst>
                                    <p:cond delay="0"/>
                                  </p:stCondLst>
                                  <p:childTnLst>
                                    <p:set>
                                      <p:cBhvr>
                                        <p:cTn id="15" dur="1" fill="hold">
                                          <p:stCondLst>
                                            <p:cond delay="0"/>
                                          </p:stCondLst>
                                        </p:cTn>
                                        <p:tgtEl>
                                          <p:spTgt spid="5"/>
                                        </p:tgtEl>
                                        <p:attrNameLst>
                                          <p:attrName>style.visibility</p:attrName>
                                        </p:attrNameLst>
                                      </p:cBhvr>
                                      <p:to>
                                        <p:strVal val="visible"/>
                                      </p:to>
                                    </p:set>
                                    <p:animEffect transition="in" filter="fade">
                                      <p:cBhvr>
                                        <p:cTn id="16" dur="500"/>
                                        <p:tgtEl>
                                          <p:spTgt spid="5"/>
                                        </p:tgtEl>
                                      </p:cBhvr>
                                    </p:animEffec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7"/>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42" presetClass="entr" presetSubtype="0" fill="hold" grpId="0" nodeType="clickEffect">
                                  <p:stCondLst>
                                    <p:cond delay="0"/>
                                  </p:stCondLst>
                                  <p:childTnLst>
                                    <p:set>
                                      <p:cBhvr>
                                        <p:cTn id="24" dur="1" fill="hold">
                                          <p:stCondLst>
                                            <p:cond delay="0"/>
                                          </p:stCondLst>
                                        </p:cTn>
                                        <p:tgtEl>
                                          <p:spTgt spid="9"/>
                                        </p:tgtEl>
                                        <p:attrNameLst>
                                          <p:attrName>style.visibility</p:attrName>
                                        </p:attrNameLst>
                                      </p:cBhvr>
                                      <p:to>
                                        <p:strVal val="visible"/>
                                      </p:to>
                                    </p:set>
                                    <p:animEffect transition="in" filter="fade">
                                      <p:cBhvr>
                                        <p:cTn id="25" dur="1000"/>
                                        <p:tgtEl>
                                          <p:spTgt spid="9"/>
                                        </p:tgtEl>
                                      </p:cBhvr>
                                    </p:animEffect>
                                    <p:anim calcmode="lin" valueType="num">
                                      <p:cBhvr>
                                        <p:cTn id="26" dur="1000" fill="hold"/>
                                        <p:tgtEl>
                                          <p:spTgt spid="9"/>
                                        </p:tgtEl>
                                        <p:attrNameLst>
                                          <p:attrName>ppt_x</p:attrName>
                                        </p:attrNameLst>
                                      </p:cBhvr>
                                      <p:tavLst>
                                        <p:tav tm="0">
                                          <p:val>
                                            <p:strVal val="#ppt_x"/>
                                          </p:val>
                                        </p:tav>
                                        <p:tav tm="100000">
                                          <p:val>
                                            <p:strVal val="#ppt_x"/>
                                          </p:val>
                                        </p:tav>
                                      </p:tavLst>
                                    </p:anim>
                                    <p:anim calcmode="lin" valueType="num">
                                      <p:cBhvr>
                                        <p:cTn id="27"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1" presetClass="entr" presetSubtype="0" fill="hold" grpId="0" nodeType="clickEffect">
                                  <p:stCondLst>
                                    <p:cond delay="0"/>
                                  </p:stCondLst>
                                  <p:childTnLst>
                                    <p:set>
                                      <p:cBhvr>
                                        <p:cTn id="31" dur="1" fill="hold">
                                          <p:stCondLst>
                                            <p:cond delay="0"/>
                                          </p:stCondLst>
                                        </p:cTn>
                                        <p:tgtEl>
                                          <p:spTgt spid="10"/>
                                        </p:tgtEl>
                                        <p:attrNameLst>
                                          <p:attrName>style.visibility</p:attrName>
                                        </p:attrNameLst>
                                      </p:cBhvr>
                                      <p:to>
                                        <p:strVal val="visible"/>
                                      </p:to>
                                    </p:set>
                                  </p:childTnLst>
                                </p:cTn>
                              </p:par>
                            </p:childTnLst>
                          </p:cTn>
                        </p:par>
                      </p:childTnLst>
                    </p:cTn>
                  </p:par>
                  <p:par>
                    <p:cTn id="32" fill="hold">
                      <p:stCondLst>
                        <p:cond delay="indefinite"/>
                      </p:stCondLst>
                      <p:childTnLst>
                        <p:par>
                          <p:cTn id="33" fill="hold">
                            <p:stCondLst>
                              <p:cond delay="0"/>
                            </p:stCondLst>
                            <p:childTnLst>
                              <p:par>
                                <p:cTn id="34" presetID="42" presetClass="entr" presetSubtype="0" fill="hold" grpId="0" nodeType="clickEffect">
                                  <p:stCondLst>
                                    <p:cond delay="0"/>
                                  </p:stCondLst>
                                  <p:childTnLst>
                                    <p:set>
                                      <p:cBhvr>
                                        <p:cTn id="35" dur="1" fill="hold">
                                          <p:stCondLst>
                                            <p:cond delay="0"/>
                                          </p:stCondLst>
                                        </p:cTn>
                                        <p:tgtEl>
                                          <p:spTgt spid="8"/>
                                        </p:tgtEl>
                                        <p:attrNameLst>
                                          <p:attrName>style.visibility</p:attrName>
                                        </p:attrNameLst>
                                      </p:cBhvr>
                                      <p:to>
                                        <p:strVal val="visible"/>
                                      </p:to>
                                    </p:set>
                                    <p:animEffect transition="in" filter="fade">
                                      <p:cBhvr>
                                        <p:cTn id="36" dur="1000"/>
                                        <p:tgtEl>
                                          <p:spTgt spid="8"/>
                                        </p:tgtEl>
                                      </p:cBhvr>
                                    </p:animEffect>
                                    <p:anim calcmode="lin" valueType="num">
                                      <p:cBhvr>
                                        <p:cTn id="37" dur="1000" fill="hold"/>
                                        <p:tgtEl>
                                          <p:spTgt spid="8"/>
                                        </p:tgtEl>
                                        <p:attrNameLst>
                                          <p:attrName>ppt_x</p:attrName>
                                        </p:attrNameLst>
                                      </p:cBhvr>
                                      <p:tavLst>
                                        <p:tav tm="0">
                                          <p:val>
                                            <p:strVal val="#ppt_x"/>
                                          </p:val>
                                        </p:tav>
                                        <p:tav tm="100000">
                                          <p:val>
                                            <p:strVal val="#ppt_x"/>
                                          </p:val>
                                        </p:tav>
                                      </p:tavLst>
                                    </p:anim>
                                    <p:anim calcmode="lin" valueType="num">
                                      <p:cBhvr>
                                        <p:cTn id="38"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10" presetClass="entr" presetSubtype="0" fill="hold" grpId="0" nodeType="click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fade">
                                      <p:cBhvr>
                                        <p:cTn id="43" dur="500"/>
                                        <p:tgtEl>
                                          <p:spTgt spid="14"/>
                                        </p:tgtEl>
                                      </p:cBhvr>
                                    </p:animEffect>
                                  </p:childTnLst>
                                </p:cTn>
                              </p:par>
                            </p:childTnLst>
                          </p:cTn>
                        </p:par>
                      </p:childTnLst>
                    </p:cTn>
                  </p:par>
                  <p:par>
                    <p:cTn id="44" fill="hold">
                      <p:stCondLst>
                        <p:cond delay="indefinite"/>
                      </p:stCondLst>
                      <p:childTnLst>
                        <p:par>
                          <p:cTn id="45" fill="hold">
                            <p:stCondLst>
                              <p:cond delay="0"/>
                            </p:stCondLst>
                            <p:childTnLst>
                              <p:par>
                                <p:cTn id="46" presetID="2" presetClass="entr" presetSubtype="4" fill="hold" grpId="0" nodeType="clickEffect">
                                  <p:stCondLst>
                                    <p:cond delay="0"/>
                                  </p:stCondLst>
                                  <p:childTnLst>
                                    <p:set>
                                      <p:cBhvr>
                                        <p:cTn id="47" dur="1" fill="hold">
                                          <p:stCondLst>
                                            <p:cond delay="0"/>
                                          </p:stCondLst>
                                        </p:cTn>
                                        <p:tgtEl>
                                          <p:spTgt spid="12"/>
                                        </p:tgtEl>
                                        <p:attrNameLst>
                                          <p:attrName>style.visibility</p:attrName>
                                        </p:attrNameLst>
                                      </p:cBhvr>
                                      <p:to>
                                        <p:strVal val="visible"/>
                                      </p:to>
                                    </p:set>
                                    <p:anim calcmode="lin" valueType="num">
                                      <p:cBhvr additive="base">
                                        <p:cTn id="48" dur="500" fill="hold"/>
                                        <p:tgtEl>
                                          <p:spTgt spid="12"/>
                                        </p:tgtEl>
                                        <p:attrNameLst>
                                          <p:attrName>ppt_x</p:attrName>
                                        </p:attrNameLst>
                                      </p:cBhvr>
                                      <p:tavLst>
                                        <p:tav tm="0">
                                          <p:val>
                                            <p:strVal val="#ppt_x"/>
                                          </p:val>
                                        </p:tav>
                                        <p:tav tm="100000">
                                          <p:val>
                                            <p:strVal val="#ppt_x"/>
                                          </p:val>
                                        </p:tav>
                                      </p:tavLst>
                                    </p:anim>
                                    <p:anim calcmode="lin" valueType="num">
                                      <p:cBhvr additive="base">
                                        <p:cTn id="49"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50" fill="hold">
                      <p:stCondLst>
                        <p:cond delay="indefinite"/>
                      </p:stCondLst>
                      <p:childTnLst>
                        <p:par>
                          <p:cTn id="51" fill="hold">
                            <p:stCondLst>
                              <p:cond delay="0"/>
                            </p:stCondLst>
                            <p:childTnLst>
                              <p:par>
                                <p:cTn id="52" presetID="22" presetClass="entr" presetSubtype="4" fill="hold" grpId="0" nodeType="clickEffect">
                                  <p:stCondLst>
                                    <p:cond delay="0"/>
                                  </p:stCondLst>
                                  <p:childTnLst>
                                    <p:set>
                                      <p:cBhvr>
                                        <p:cTn id="53" dur="1" fill="hold">
                                          <p:stCondLst>
                                            <p:cond delay="0"/>
                                          </p:stCondLst>
                                        </p:cTn>
                                        <p:tgtEl>
                                          <p:spTgt spid="17"/>
                                        </p:tgtEl>
                                        <p:attrNameLst>
                                          <p:attrName>style.visibility</p:attrName>
                                        </p:attrNameLst>
                                      </p:cBhvr>
                                      <p:to>
                                        <p:strVal val="visible"/>
                                      </p:to>
                                    </p:set>
                                    <p:animEffect transition="in" filter="wipe(down)">
                                      <p:cBhvr>
                                        <p:cTn id="54" dur="500"/>
                                        <p:tgtEl>
                                          <p:spTgt spid="17"/>
                                        </p:tgtEl>
                                      </p:cBhvr>
                                    </p:animEffect>
                                  </p:childTnLst>
                                </p:cTn>
                              </p:par>
                            </p:childTnLst>
                          </p:cTn>
                        </p:par>
                      </p:childTnLst>
                    </p:cTn>
                  </p:par>
                  <p:par>
                    <p:cTn id="55" fill="hold">
                      <p:stCondLst>
                        <p:cond delay="indefinite"/>
                      </p:stCondLst>
                      <p:childTnLst>
                        <p:par>
                          <p:cTn id="56" fill="hold">
                            <p:stCondLst>
                              <p:cond delay="0"/>
                            </p:stCondLst>
                            <p:childTnLst>
                              <p:par>
                                <p:cTn id="57" presetID="22" presetClass="entr" presetSubtype="4" fill="hold" grpId="0" nodeType="clickEffect">
                                  <p:stCondLst>
                                    <p:cond delay="0"/>
                                  </p:stCondLst>
                                  <p:childTnLst>
                                    <p:set>
                                      <p:cBhvr>
                                        <p:cTn id="58" dur="1" fill="hold">
                                          <p:stCondLst>
                                            <p:cond delay="0"/>
                                          </p:stCondLst>
                                        </p:cTn>
                                        <p:tgtEl>
                                          <p:spTgt spid="16"/>
                                        </p:tgtEl>
                                        <p:attrNameLst>
                                          <p:attrName>style.visibility</p:attrName>
                                        </p:attrNameLst>
                                      </p:cBhvr>
                                      <p:to>
                                        <p:strVal val="visible"/>
                                      </p:to>
                                    </p:set>
                                    <p:animEffect transition="in" filter="wipe(down)">
                                      <p:cBhvr>
                                        <p:cTn id="59" dur="500"/>
                                        <p:tgtEl>
                                          <p:spTgt spid="16"/>
                                        </p:tgtEl>
                                      </p:cBhvr>
                                    </p:animEffect>
                                  </p:childTnLst>
                                </p:cTn>
                              </p:par>
                            </p:childTnLst>
                          </p:cTn>
                        </p:par>
                      </p:childTnLst>
                    </p:cTn>
                  </p:par>
                  <p:par>
                    <p:cTn id="60" fill="hold">
                      <p:stCondLst>
                        <p:cond delay="indefinite"/>
                      </p:stCondLst>
                      <p:childTnLst>
                        <p:par>
                          <p:cTn id="61" fill="hold">
                            <p:stCondLst>
                              <p:cond delay="0"/>
                            </p:stCondLst>
                            <p:childTnLst>
                              <p:par>
                                <p:cTn id="62" presetID="1" presetClass="entr" presetSubtype="0" fill="hold" grpId="0" nodeType="clickEffect">
                                  <p:stCondLst>
                                    <p:cond delay="0"/>
                                  </p:stCondLst>
                                  <p:childTnLst>
                                    <p:set>
                                      <p:cBhvr>
                                        <p:cTn id="63" dur="1" fill="hold">
                                          <p:stCondLst>
                                            <p:cond delay="0"/>
                                          </p:stCondLst>
                                        </p:cTn>
                                        <p:tgtEl>
                                          <p:spTgt spid="15"/>
                                        </p:tgtEl>
                                        <p:attrNameLst>
                                          <p:attrName>style.visibility</p:attrName>
                                        </p:attrNameLst>
                                      </p:cBhvr>
                                      <p:to>
                                        <p:strVal val="visible"/>
                                      </p:to>
                                    </p:set>
                                  </p:childTnLst>
                                </p:cTn>
                              </p:par>
                            </p:childTnLst>
                          </p:cTn>
                        </p:par>
                      </p:childTnLst>
                    </p:cTn>
                  </p:par>
                  <p:par>
                    <p:cTn id="64" fill="hold">
                      <p:stCondLst>
                        <p:cond delay="indefinite"/>
                      </p:stCondLst>
                      <p:childTnLst>
                        <p:par>
                          <p:cTn id="65" fill="hold">
                            <p:stCondLst>
                              <p:cond delay="0"/>
                            </p:stCondLst>
                            <p:childTnLst>
                              <p:par>
                                <p:cTn id="66" presetID="1" presetClass="entr" presetSubtype="0" fill="hold" grpId="0" nodeType="clickEffect">
                                  <p:stCondLst>
                                    <p:cond delay="0"/>
                                  </p:stCondLst>
                                  <p:childTnLst>
                                    <p:set>
                                      <p:cBhvr>
                                        <p:cTn id="67" dur="1" fill="hold">
                                          <p:stCondLst>
                                            <p:cond delay="0"/>
                                          </p:stCondLst>
                                        </p:cTn>
                                        <p:tgtEl>
                                          <p:spTgt spid="1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P spid="9" grpId="0" animBg="1"/>
      <p:bldP spid="10" grpId="0" animBg="1"/>
      <p:bldP spid="12" grpId="0" animBg="1"/>
      <p:bldP spid="14" grpId="0" animBg="1"/>
      <p:bldP spid="15" grpId="0"/>
      <p:bldP spid="17" grpId="0" animBg="1"/>
      <p:bldP spid="16" grpId="0" animBg="1"/>
      <p:bldP spid="18"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Ellipse 10"/>
          <p:cNvSpPr/>
          <p:nvPr/>
        </p:nvSpPr>
        <p:spPr>
          <a:xfrm>
            <a:off x="16717" y="158404"/>
            <a:ext cx="2598404" cy="966340"/>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 name="Rectangle 4"/>
          <p:cNvSpPr/>
          <p:nvPr/>
        </p:nvSpPr>
        <p:spPr>
          <a:xfrm>
            <a:off x="212270" y="2748005"/>
            <a:ext cx="2403039" cy="1578014"/>
          </a:xfrm>
          <a:prstGeom prst="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rgbClr val="FFFF99"/>
              </a:solidFill>
            </a:endParaRPr>
          </a:p>
        </p:txBody>
      </p:sp>
      <p:sp>
        <p:nvSpPr>
          <p:cNvPr id="6" name="Rectangle 5"/>
          <p:cNvSpPr/>
          <p:nvPr/>
        </p:nvSpPr>
        <p:spPr>
          <a:xfrm>
            <a:off x="6479704" y="1895605"/>
            <a:ext cx="2592288" cy="3110025"/>
          </a:xfrm>
          <a:prstGeom prst="rect">
            <a:avLst/>
          </a:prstGeom>
          <a:solidFill>
            <a:schemeClr val="accent5">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 name="Double flèche horizontale 6"/>
          <p:cNvSpPr/>
          <p:nvPr/>
        </p:nvSpPr>
        <p:spPr>
          <a:xfrm>
            <a:off x="2699792" y="3065270"/>
            <a:ext cx="3672408" cy="807537"/>
          </a:xfrm>
          <a:prstGeom prst="leftRightArrow">
            <a:avLst/>
          </a:prstGeom>
          <a:solidFill>
            <a:srgbClr val="FF0000"/>
          </a:solid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rgbClr val="FF0000"/>
              </a:solidFill>
            </a:endParaRPr>
          </a:p>
        </p:txBody>
      </p:sp>
      <p:sp>
        <p:nvSpPr>
          <p:cNvPr id="8" name="Rectangle à coins arrondis 7"/>
          <p:cNvSpPr/>
          <p:nvPr/>
        </p:nvSpPr>
        <p:spPr>
          <a:xfrm>
            <a:off x="2699792" y="96018"/>
            <a:ext cx="3672408" cy="1820814"/>
          </a:xfrm>
          <a:prstGeom prst="roundRect">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0" name="Rectangle à coins arrondis 9"/>
          <p:cNvSpPr/>
          <p:nvPr/>
        </p:nvSpPr>
        <p:spPr>
          <a:xfrm>
            <a:off x="2771800" y="5229200"/>
            <a:ext cx="3528392" cy="1152128"/>
          </a:xfrm>
          <a:prstGeom prst="round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2" name="Double flèche verticale 11"/>
          <p:cNvSpPr/>
          <p:nvPr/>
        </p:nvSpPr>
        <p:spPr>
          <a:xfrm>
            <a:off x="4139952" y="1916832"/>
            <a:ext cx="792088" cy="3240360"/>
          </a:xfrm>
          <a:prstGeom prst="upDownArrow">
            <a:avLst/>
          </a:prstGeom>
          <a:solidFill>
            <a:srgbClr val="00B0F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3" name="ZoneTexte 12"/>
          <p:cNvSpPr txBox="1"/>
          <p:nvPr/>
        </p:nvSpPr>
        <p:spPr>
          <a:xfrm>
            <a:off x="212270" y="2813737"/>
            <a:ext cx="2386134" cy="1446550"/>
          </a:xfrm>
          <a:prstGeom prst="rect">
            <a:avLst/>
          </a:prstGeom>
          <a:noFill/>
        </p:spPr>
        <p:txBody>
          <a:bodyPr wrap="square" rtlCol="0">
            <a:spAutoFit/>
          </a:bodyPr>
          <a:lstStyle/>
          <a:p>
            <a:pPr algn="ctr"/>
            <a:r>
              <a:rPr lang="fr-FR" b="1" dirty="0" smtClean="0"/>
              <a:t>FINALITES/VISEES</a:t>
            </a:r>
          </a:p>
          <a:p>
            <a:r>
              <a:rPr lang="fr-FR" sz="1400" b="1" dirty="0"/>
              <a:t> </a:t>
            </a:r>
            <a:r>
              <a:rPr lang="fr-FR" sz="1400" b="1" dirty="0" smtClean="0"/>
              <a:t>    Une culture équilibrée</a:t>
            </a:r>
          </a:p>
          <a:p>
            <a:endParaRPr lang="fr-FR" sz="1400" b="1" dirty="0" smtClean="0"/>
          </a:p>
          <a:p>
            <a:pPr algn="ctr"/>
            <a:r>
              <a:rPr lang="fr-FR" sz="1400" b="1" dirty="0" smtClean="0">
                <a:solidFill>
                  <a:srgbClr val="FF0000"/>
                </a:solidFill>
              </a:rPr>
              <a:t>ENJEUX DE</a:t>
            </a:r>
            <a:endParaRPr lang="fr-FR" sz="1400" b="1" dirty="0">
              <a:solidFill>
                <a:srgbClr val="FF0000"/>
              </a:solidFill>
            </a:endParaRPr>
          </a:p>
          <a:p>
            <a:pPr algn="ctr"/>
            <a:r>
              <a:rPr lang="fr-FR" sz="1400" b="1" dirty="0">
                <a:solidFill>
                  <a:srgbClr val="FF0000"/>
                </a:solidFill>
              </a:rPr>
              <a:t>FORMATION</a:t>
            </a:r>
          </a:p>
          <a:p>
            <a:endParaRPr lang="fr-FR" sz="1400" b="1" dirty="0" smtClean="0"/>
          </a:p>
        </p:txBody>
      </p:sp>
      <p:sp>
        <p:nvSpPr>
          <p:cNvPr id="14" name="ZoneTexte 13"/>
          <p:cNvSpPr txBox="1"/>
          <p:nvPr/>
        </p:nvSpPr>
        <p:spPr>
          <a:xfrm>
            <a:off x="6479704" y="2037877"/>
            <a:ext cx="2699792" cy="2800767"/>
          </a:xfrm>
          <a:prstGeom prst="rect">
            <a:avLst/>
          </a:prstGeom>
          <a:noFill/>
        </p:spPr>
        <p:txBody>
          <a:bodyPr wrap="square" rtlCol="0">
            <a:spAutoFit/>
          </a:bodyPr>
          <a:lstStyle/>
          <a:p>
            <a:pPr algn="ctr"/>
            <a:r>
              <a:rPr lang="fr-FR" sz="1400" b="1" dirty="0" smtClean="0"/>
              <a:t>5 DOMAINES de FORMATION</a:t>
            </a:r>
          </a:p>
          <a:p>
            <a:pPr algn="ctr"/>
            <a:r>
              <a:rPr lang="fr-FR" sz="1400" b="1" dirty="0" smtClean="0"/>
              <a:t>Composantes de la culture</a:t>
            </a:r>
          </a:p>
          <a:p>
            <a:pPr algn="ctr"/>
            <a:endParaRPr lang="fr-FR" sz="1400" b="1" dirty="0"/>
          </a:p>
          <a:p>
            <a:r>
              <a:rPr lang="fr-FR" sz="1200" b="1" dirty="0"/>
              <a:t>1 -  les langages pour penser et </a:t>
            </a:r>
            <a:endParaRPr lang="fr-FR" sz="1200" b="1" dirty="0" smtClean="0"/>
          </a:p>
          <a:p>
            <a:r>
              <a:rPr lang="fr-FR" sz="1200" b="1" dirty="0"/>
              <a:t> </a:t>
            </a:r>
            <a:r>
              <a:rPr lang="fr-FR" sz="1200" b="1" dirty="0" smtClean="0"/>
              <a:t>     communiquer</a:t>
            </a:r>
            <a:endParaRPr lang="fr-FR" sz="1200" b="1" dirty="0"/>
          </a:p>
          <a:p>
            <a:r>
              <a:rPr lang="fr-FR" sz="1200" b="1" dirty="0"/>
              <a:t>2 -  les méthodes et les outils pour </a:t>
            </a:r>
            <a:endParaRPr lang="fr-FR" sz="1200" b="1" dirty="0" smtClean="0"/>
          </a:p>
          <a:p>
            <a:r>
              <a:rPr lang="fr-FR" sz="1200" b="1" dirty="0"/>
              <a:t> </a:t>
            </a:r>
            <a:r>
              <a:rPr lang="fr-FR" sz="1200" b="1" dirty="0" smtClean="0"/>
              <a:t>     apprendre</a:t>
            </a:r>
            <a:endParaRPr lang="fr-FR" sz="1200" b="1" dirty="0"/>
          </a:p>
          <a:p>
            <a:r>
              <a:rPr lang="fr-FR" sz="1200" b="1" dirty="0"/>
              <a:t>3 -  la formation de la personne </a:t>
            </a:r>
            <a:r>
              <a:rPr lang="fr-FR" sz="1200" b="1" dirty="0" smtClean="0"/>
              <a:t>et</a:t>
            </a:r>
          </a:p>
          <a:p>
            <a:r>
              <a:rPr lang="fr-FR" sz="1200" b="1" dirty="0"/>
              <a:t> </a:t>
            </a:r>
            <a:r>
              <a:rPr lang="fr-FR" sz="1200" b="1" dirty="0" smtClean="0"/>
              <a:t>      du </a:t>
            </a:r>
            <a:r>
              <a:rPr lang="fr-FR" sz="1200" b="1" dirty="0"/>
              <a:t>citoyen</a:t>
            </a:r>
          </a:p>
          <a:p>
            <a:r>
              <a:rPr lang="fr-FR" sz="1200" b="1" dirty="0" smtClean="0"/>
              <a:t>4 -  Les </a:t>
            </a:r>
            <a:r>
              <a:rPr lang="fr-FR" sz="1200" b="1" dirty="0"/>
              <a:t>systèmes naturels et </a:t>
            </a:r>
            <a:r>
              <a:rPr lang="fr-FR" sz="1200" b="1" dirty="0" smtClean="0"/>
              <a:t>les  </a:t>
            </a:r>
          </a:p>
          <a:p>
            <a:r>
              <a:rPr lang="fr-FR" sz="1200" b="1" dirty="0" smtClean="0"/>
              <a:t>        systèmes </a:t>
            </a:r>
            <a:r>
              <a:rPr lang="fr-FR" sz="1200" b="1" dirty="0"/>
              <a:t>techniques</a:t>
            </a:r>
          </a:p>
          <a:p>
            <a:r>
              <a:rPr lang="fr-FR" sz="1200" b="1" dirty="0" smtClean="0"/>
              <a:t> 5 </a:t>
            </a:r>
            <a:r>
              <a:rPr lang="fr-FR" sz="1200" b="1" dirty="0"/>
              <a:t>- Les représentations du </a:t>
            </a:r>
            <a:r>
              <a:rPr lang="fr-FR" sz="1200" b="1" dirty="0" smtClean="0"/>
              <a:t>monde</a:t>
            </a:r>
          </a:p>
          <a:p>
            <a:r>
              <a:rPr lang="fr-FR" sz="1200" b="1" dirty="0"/>
              <a:t> </a:t>
            </a:r>
            <a:r>
              <a:rPr lang="fr-FR" sz="1200" b="1" dirty="0" smtClean="0"/>
              <a:t>      et  </a:t>
            </a:r>
            <a:r>
              <a:rPr lang="fr-FR" sz="1200" b="1" dirty="0"/>
              <a:t>l’activité humaine</a:t>
            </a:r>
          </a:p>
          <a:p>
            <a:pPr algn="ctr"/>
            <a:endParaRPr lang="fr-FR" sz="1400" b="1" dirty="0"/>
          </a:p>
        </p:txBody>
      </p:sp>
      <p:sp>
        <p:nvSpPr>
          <p:cNvPr id="15" name="ZoneTexte 14"/>
          <p:cNvSpPr txBox="1"/>
          <p:nvPr/>
        </p:nvSpPr>
        <p:spPr>
          <a:xfrm>
            <a:off x="2699792" y="88470"/>
            <a:ext cx="3672408" cy="2400657"/>
          </a:xfrm>
          <a:prstGeom prst="rect">
            <a:avLst/>
          </a:prstGeom>
          <a:noFill/>
        </p:spPr>
        <p:txBody>
          <a:bodyPr wrap="square" rtlCol="0">
            <a:spAutoFit/>
          </a:bodyPr>
          <a:lstStyle/>
          <a:p>
            <a:pPr algn="ctr"/>
            <a:r>
              <a:rPr lang="fr-FR" sz="1400" b="1" dirty="0" smtClean="0"/>
              <a:t>OBJECTIFS  de </a:t>
            </a:r>
          </a:p>
          <a:p>
            <a:pPr algn="ctr"/>
            <a:r>
              <a:rPr lang="fr-FR" sz="1400" b="1" dirty="0"/>
              <a:t>c</a:t>
            </a:r>
            <a:r>
              <a:rPr lang="fr-FR" sz="1400" b="1" dirty="0" smtClean="0"/>
              <a:t>onnaissances et de compétences </a:t>
            </a:r>
          </a:p>
          <a:p>
            <a:pPr algn="ctr">
              <a:lnSpc>
                <a:spcPct val="150000"/>
              </a:lnSpc>
            </a:pPr>
            <a:r>
              <a:rPr lang="fr-FR" sz="1200" dirty="0" smtClean="0"/>
              <a:t>Relatifs </a:t>
            </a:r>
            <a:r>
              <a:rPr lang="fr-FR" sz="1200" dirty="0"/>
              <a:t>au domaine </a:t>
            </a:r>
            <a:r>
              <a:rPr lang="fr-FR" sz="1200" dirty="0" smtClean="0"/>
              <a:t>1</a:t>
            </a:r>
          </a:p>
          <a:p>
            <a:pPr algn="ctr">
              <a:lnSpc>
                <a:spcPct val="150000"/>
              </a:lnSpc>
            </a:pPr>
            <a:r>
              <a:rPr lang="fr-FR" sz="1200" dirty="0"/>
              <a:t>Relatifs au domaine </a:t>
            </a:r>
            <a:r>
              <a:rPr lang="fr-FR" sz="1200" dirty="0" smtClean="0"/>
              <a:t>2</a:t>
            </a:r>
            <a:endParaRPr lang="fr-FR" sz="1200" dirty="0"/>
          </a:p>
          <a:p>
            <a:pPr algn="ctr">
              <a:lnSpc>
                <a:spcPct val="150000"/>
              </a:lnSpc>
            </a:pPr>
            <a:r>
              <a:rPr lang="fr-FR" sz="1200" dirty="0"/>
              <a:t>Relatifs au domaine </a:t>
            </a:r>
            <a:r>
              <a:rPr lang="fr-FR" sz="1200" dirty="0" smtClean="0"/>
              <a:t>3</a:t>
            </a:r>
            <a:endParaRPr lang="fr-FR" sz="1200" dirty="0"/>
          </a:p>
          <a:p>
            <a:pPr algn="ctr">
              <a:lnSpc>
                <a:spcPct val="150000"/>
              </a:lnSpc>
            </a:pPr>
            <a:r>
              <a:rPr lang="fr-FR" sz="1200" dirty="0"/>
              <a:t>Relatifs au domaine </a:t>
            </a:r>
            <a:r>
              <a:rPr lang="fr-FR" sz="1200" dirty="0" smtClean="0"/>
              <a:t>4</a:t>
            </a:r>
            <a:endParaRPr lang="fr-FR" sz="1200" dirty="0"/>
          </a:p>
          <a:p>
            <a:pPr algn="ctr">
              <a:lnSpc>
                <a:spcPct val="150000"/>
              </a:lnSpc>
            </a:pPr>
            <a:r>
              <a:rPr lang="fr-FR" sz="1200" dirty="0"/>
              <a:t>Relatifs au domaine </a:t>
            </a:r>
            <a:r>
              <a:rPr lang="fr-FR" sz="1200" dirty="0" smtClean="0"/>
              <a:t>5</a:t>
            </a:r>
            <a:endParaRPr lang="fr-FR" sz="1200" dirty="0"/>
          </a:p>
          <a:p>
            <a:pPr algn="ctr">
              <a:lnSpc>
                <a:spcPct val="150000"/>
              </a:lnSpc>
            </a:pPr>
            <a:endParaRPr lang="fr-FR" sz="1200" dirty="0"/>
          </a:p>
          <a:p>
            <a:pPr algn="ctr"/>
            <a:endParaRPr lang="fr-FR" sz="1400" b="1" dirty="0"/>
          </a:p>
        </p:txBody>
      </p:sp>
      <p:sp>
        <p:nvSpPr>
          <p:cNvPr id="16" name="ZoneTexte 15"/>
          <p:cNvSpPr txBox="1"/>
          <p:nvPr/>
        </p:nvSpPr>
        <p:spPr>
          <a:xfrm>
            <a:off x="2771800" y="5229200"/>
            <a:ext cx="3528392" cy="1384995"/>
          </a:xfrm>
          <a:prstGeom prst="rect">
            <a:avLst/>
          </a:prstGeom>
          <a:noFill/>
        </p:spPr>
        <p:txBody>
          <a:bodyPr wrap="square" rtlCol="0">
            <a:spAutoFit/>
          </a:bodyPr>
          <a:lstStyle/>
          <a:p>
            <a:pPr algn="ctr"/>
            <a:r>
              <a:rPr lang="fr-FR" sz="1400" b="1" dirty="0" smtClean="0"/>
              <a:t>DECLINAISONS  PROGRAMMATIQUES</a:t>
            </a:r>
          </a:p>
          <a:p>
            <a:pPr algn="ctr"/>
            <a:endParaRPr lang="fr-FR" sz="1400" b="1" dirty="0"/>
          </a:p>
          <a:p>
            <a:pPr algn="ctr"/>
            <a:r>
              <a:rPr lang="fr-FR" sz="1400" b="1" dirty="0"/>
              <a:t>Objectifs et contribution de chaque discipline déclinés dans les </a:t>
            </a:r>
            <a:endParaRPr lang="fr-FR" sz="1400" b="1" dirty="0">
              <a:solidFill>
                <a:srgbClr val="FF0000"/>
              </a:solidFill>
            </a:endParaRPr>
          </a:p>
          <a:p>
            <a:pPr algn="ctr"/>
            <a:r>
              <a:rPr lang="fr-FR" sz="1400" b="1" dirty="0">
                <a:solidFill>
                  <a:srgbClr val="FF0000"/>
                </a:solidFill>
              </a:rPr>
              <a:t>PROGRAMMES disciplinaires</a:t>
            </a:r>
          </a:p>
          <a:p>
            <a:pPr algn="ctr"/>
            <a:endParaRPr lang="fr-FR" sz="1400" b="1" dirty="0"/>
          </a:p>
        </p:txBody>
      </p:sp>
      <p:sp>
        <p:nvSpPr>
          <p:cNvPr id="2" name="ZoneTexte 1"/>
          <p:cNvSpPr txBox="1"/>
          <p:nvPr/>
        </p:nvSpPr>
        <p:spPr>
          <a:xfrm>
            <a:off x="2915816" y="3299762"/>
            <a:ext cx="3096344" cy="338554"/>
          </a:xfrm>
          <a:prstGeom prst="rect">
            <a:avLst/>
          </a:prstGeom>
          <a:noFill/>
        </p:spPr>
        <p:txBody>
          <a:bodyPr wrap="square" rtlCol="0">
            <a:spAutoFit/>
          </a:bodyPr>
          <a:lstStyle/>
          <a:p>
            <a:r>
              <a:rPr lang="fr-FR" sz="1600" dirty="0" smtClean="0"/>
              <a:t>AXIOLOGIQUE</a:t>
            </a:r>
            <a:endParaRPr lang="fr-FR" sz="1600" dirty="0"/>
          </a:p>
        </p:txBody>
      </p:sp>
      <p:sp>
        <p:nvSpPr>
          <p:cNvPr id="3" name="ZoneTexte 2"/>
          <p:cNvSpPr txBox="1"/>
          <p:nvPr/>
        </p:nvSpPr>
        <p:spPr>
          <a:xfrm>
            <a:off x="4355976" y="2204864"/>
            <a:ext cx="360040" cy="2800767"/>
          </a:xfrm>
          <a:prstGeom prst="rect">
            <a:avLst/>
          </a:prstGeom>
          <a:noFill/>
        </p:spPr>
        <p:txBody>
          <a:bodyPr wrap="square" rtlCol="0">
            <a:spAutoFit/>
          </a:bodyPr>
          <a:lstStyle/>
          <a:p>
            <a:pPr algn="ctr"/>
            <a:r>
              <a:rPr lang="fr-FR" sz="1600" dirty="0" smtClean="0"/>
              <a:t>F</a:t>
            </a:r>
          </a:p>
          <a:p>
            <a:pPr algn="ctr"/>
            <a:r>
              <a:rPr lang="fr-FR" sz="1600" dirty="0" smtClean="0"/>
              <a:t>O</a:t>
            </a:r>
          </a:p>
          <a:p>
            <a:pPr algn="ctr"/>
            <a:r>
              <a:rPr lang="fr-FR" sz="1600" dirty="0" smtClean="0"/>
              <a:t>N</a:t>
            </a:r>
          </a:p>
          <a:p>
            <a:pPr algn="ctr"/>
            <a:r>
              <a:rPr lang="fr-FR" sz="1600" dirty="0" smtClean="0"/>
              <a:t>C</a:t>
            </a:r>
          </a:p>
          <a:p>
            <a:pPr algn="ctr"/>
            <a:r>
              <a:rPr lang="fr-FR" sz="1600" dirty="0" smtClean="0"/>
              <a:t>T</a:t>
            </a:r>
          </a:p>
          <a:p>
            <a:pPr algn="ctr"/>
            <a:r>
              <a:rPr lang="fr-FR" sz="1600" dirty="0" smtClean="0"/>
              <a:t>I</a:t>
            </a:r>
          </a:p>
          <a:p>
            <a:pPr algn="ctr"/>
            <a:r>
              <a:rPr lang="fr-FR" sz="1600" dirty="0" smtClean="0"/>
              <a:t>O</a:t>
            </a:r>
          </a:p>
          <a:p>
            <a:pPr algn="ctr"/>
            <a:r>
              <a:rPr lang="fr-FR" sz="1600" dirty="0" smtClean="0"/>
              <a:t>N</a:t>
            </a:r>
          </a:p>
          <a:p>
            <a:pPr algn="ctr"/>
            <a:r>
              <a:rPr lang="fr-FR" sz="1600" dirty="0" smtClean="0"/>
              <a:t>NEL</a:t>
            </a:r>
            <a:endParaRPr lang="fr-FR" sz="1600" dirty="0"/>
          </a:p>
        </p:txBody>
      </p:sp>
      <p:sp>
        <p:nvSpPr>
          <p:cNvPr id="4" name="ZoneTexte 3"/>
          <p:cNvSpPr txBox="1"/>
          <p:nvPr/>
        </p:nvSpPr>
        <p:spPr>
          <a:xfrm>
            <a:off x="4788024" y="3238206"/>
            <a:ext cx="1584176" cy="400110"/>
          </a:xfrm>
          <a:prstGeom prst="rect">
            <a:avLst/>
          </a:prstGeom>
          <a:noFill/>
        </p:spPr>
        <p:txBody>
          <a:bodyPr wrap="square" rtlCol="0">
            <a:spAutoFit/>
          </a:bodyPr>
          <a:lstStyle/>
          <a:p>
            <a:r>
              <a:rPr lang="fr-FR" sz="1000" dirty="0" smtClean="0"/>
              <a:t>Valeurs philo, morales, métaphysiques</a:t>
            </a:r>
            <a:endParaRPr lang="fr-FR" sz="1000" dirty="0"/>
          </a:p>
        </p:txBody>
      </p:sp>
      <p:sp>
        <p:nvSpPr>
          <p:cNvPr id="9" name="Rectangle 8"/>
          <p:cNvSpPr/>
          <p:nvPr/>
        </p:nvSpPr>
        <p:spPr>
          <a:xfrm>
            <a:off x="35992" y="416858"/>
            <a:ext cx="2598404" cy="707886"/>
          </a:xfrm>
          <a:prstGeom prst="rect">
            <a:avLst/>
          </a:prstGeom>
        </p:spPr>
        <p:txBody>
          <a:bodyPr wrap="none">
            <a:spAutoFit/>
          </a:bodyPr>
          <a:lstStyle/>
          <a:p>
            <a:pPr algn="ctr"/>
            <a:r>
              <a:rPr lang="fr-FR" sz="2000" b="1" dirty="0" smtClean="0">
                <a:solidFill>
                  <a:srgbClr val="FF0000"/>
                </a:solidFill>
              </a:rPr>
              <a:t>Un modèle général qui</a:t>
            </a:r>
          </a:p>
          <a:p>
            <a:pPr algn="ctr"/>
            <a:r>
              <a:rPr lang="fr-FR" sz="2000" b="1" dirty="0">
                <a:solidFill>
                  <a:srgbClr val="FF0000"/>
                </a:solidFill>
              </a:rPr>
              <a:t>s</a:t>
            </a:r>
            <a:r>
              <a:rPr lang="fr-FR" sz="2000" b="1" dirty="0" smtClean="0">
                <a:solidFill>
                  <a:srgbClr val="FF0000"/>
                </a:solidFill>
              </a:rPr>
              <a:t>e spécifie</a:t>
            </a:r>
            <a:endParaRPr lang="fr-FR" sz="2000" dirty="0">
              <a:solidFill>
                <a:srgbClr val="FF0000"/>
              </a:solidFill>
            </a:endParaRPr>
          </a:p>
        </p:txBody>
      </p:sp>
    </p:spTree>
    <p:extLst>
      <p:ext uri="{BB962C8B-B14F-4D97-AF65-F5344CB8AC3E}">
        <p14:creationId xmlns:p14="http://schemas.microsoft.com/office/powerpoint/2010/main" val="34141930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2" presetClass="entr" presetSubtype="4"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anim calcmode="lin" valueType="num">
                                      <p:cBhvr additive="base">
                                        <p:cTn id="15" dur="500" fill="hold"/>
                                        <p:tgtEl>
                                          <p:spTgt spid="5"/>
                                        </p:tgtEl>
                                        <p:attrNameLst>
                                          <p:attrName>ppt_x</p:attrName>
                                        </p:attrNameLst>
                                      </p:cBhvr>
                                      <p:tavLst>
                                        <p:tav tm="0">
                                          <p:val>
                                            <p:strVal val="#ppt_x"/>
                                          </p:val>
                                        </p:tav>
                                        <p:tav tm="100000">
                                          <p:val>
                                            <p:strVal val="#ppt_x"/>
                                          </p:val>
                                        </p:tav>
                                      </p:tavLst>
                                    </p:anim>
                                    <p:anim calcmode="lin" valueType="num">
                                      <p:cBhvr additive="base">
                                        <p:cTn id="16"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grpId="0" nodeType="clickEffect">
                                  <p:stCondLst>
                                    <p:cond delay="0"/>
                                  </p:stCondLst>
                                  <p:childTnLst>
                                    <p:set>
                                      <p:cBhvr>
                                        <p:cTn id="20" dur="1" fill="hold">
                                          <p:stCondLst>
                                            <p:cond delay="0"/>
                                          </p:stCondLst>
                                        </p:cTn>
                                        <p:tgtEl>
                                          <p:spTgt spid="13"/>
                                        </p:tgtEl>
                                        <p:attrNameLst>
                                          <p:attrName>style.visibility</p:attrName>
                                        </p:attrNameLst>
                                      </p:cBhvr>
                                      <p:to>
                                        <p:strVal val="visible"/>
                                      </p:to>
                                    </p:set>
                                    <p:anim calcmode="lin" valueType="num">
                                      <p:cBhvr additive="base">
                                        <p:cTn id="21" dur="500" fill="hold"/>
                                        <p:tgtEl>
                                          <p:spTgt spid="13"/>
                                        </p:tgtEl>
                                        <p:attrNameLst>
                                          <p:attrName>ppt_x</p:attrName>
                                        </p:attrNameLst>
                                      </p:cBhvr>
                                      <p:tavLst>
                                        <p:tav tm="0">
                                          <p:val>
                                            <p:strVal val="#ppt_x"/>
                                          </p:val>
                                        </p:tav>
                                        <p:tav tm="100000">
                                          <p:val>
                                            <p:strVal val="#ppt_x"/>
                                          </p:val>
                                        </p:tav>
                                      </p:tavLst>
                                    </p:anim>
                                    <p:anim calcmode="lin" valueType="num">
                                      <p:cBhvr additive="base">
                                        <p:cTn id="22"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grpId="0" nodeType="clickEffect">
                                  <p:stCondLst>
                                    <p:cond delay="0"/>
                                  </p:stCondLst>
                                  <p:childTnLst>
                                    <p:set>
                                      <p:cBhvr>
                                        <p:cTn id="26" dur="1" fill="hold">
                                          <p:stCondLst>
                                            <p:cond delay="0"/>
                                          </p:stCondLst>
                                        </p:cTn>
                                        <p:tgtEl>
                                          <p:spTgt spid="6"/>
                                        </p:tgtEl>
                                        <p:attrNameLst>
                                          <p:attrName>style.visibility</p:attrName>
                                        </p:attrNameLst>
                                      </p:cBhvr>
                                      <p:to>
                                        <p:strVal val="visible"/>
                                      </p:to>
                                    </p:set>
                                    <p:anim calcmode="lin" valueType="num">
                                      <p:cBhvr additive="base">
                                        <p:cTn id="27" dur="500" fill="hold"/>
                                        <p:tgtEl>
                                          <p:spTgt spid="6"/>
                                        </p:tgtEl>
                                        <p:attrNameLst>
                                          <p:attrName>ppt_x</p:attrName>
                                        </p:attrNameLst>
                                      </p:cBhvr>
                                      <p:tavLst>
                                        <p:tav tm="0">
                                          <p:val>
                                            <p:strVal val="#ppt_x"/>
                                          </p:val>
                                        </p:tav>
                                        <p:tav tm="100000">
                                          <p:val>
                                            <p:strVal val="#ppt_x"/>
                                          </p:val>
                                        </p:tav>
                                      </p:tavLst>
                                    </p:anim>
                                    <p:anim calcmode="lin" valueType="num">
                                      <p:cBhvr additive="base">
                                        <p:cTn id="2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grpId="0" nodeType="clickEffect">
                                  <p:stCondLst>
                                    <p:cond delay="0"/>
                                  </p:stCondLst>
                                  <p:childTnLst>
                                    <p:set>
                                      <p:cBhvr>
                                        <p:cTn id="32" dur="1" fill="hold">
                                          <p:stCondLst>
                                            <p:cond delay="0"/>
                                          </p:stCondLst>
                                        </p:cTn>
                                        <p:tgtEl>
                                          <p:spTgt spid="14"/>
                                        </p:tgtEl>
                                        <p:attrNameLst>
                                          <p:attrName>style.visibility</p:attrName>
                                        </p:attrNameLst>
                                      </p:cBhvr>
                                      <p:to>
                                        <p:strVal val="visible"/>
                                      </p:to>
                                    </p:set>
                                    <p:anim calcmode="lin" valueType="num">
                                      <p:cBhvr additive="base">
                                        <p:cTn id="33" dur="500" fill="hold"/>
                                        <p:tgtEl>
                                          <p:spTgt spid="14"/>
                                        </p:tgtEl>
                                        <p:attrNameLst>
                                          <p:attrName>ppt_x</p:attrName>
                                        </p:attrNameLst>
                                      </p:cBhvr>
                                      <p:tavLst>
                                        <p:tav tm="0">
                                          <p:val>
                                            <p:strVal val="#ppt_x"/>
                                          </p:val>
                                        </p:tav>
                                        <p:tav tm="100000">
                                          <p:val>
                                            <p:strVal val="#ppt_x"/>
                                          </p:val>
                                        </p:tav>
                                      </p:tavLst>
                                    </p:anim>
                                    <p:anim calcmode="lin" valueType="num">
                                      <p:cBhvr additive="base">
                                        <p:cTn id="34"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42" presetClass="entr" presetSubtype="0" fill="hold" grpId="0" nodeType="clickEffect">
                                  <p:stCondLst>
                                    <p:cond delay="0"/>
                                  </p:stCondLst>
                                  <p:childTnLst>
                                    <p:set>
                                      <p:cBhvr>
                                        <p:cTn id="38" dur="1" fill="hold">
                                          <p:stCondLst>
                                            <p:cond delay="0"/>
                                          </p:stCondLst>
                                        </p:cTn>
                                        <p:tgtEl>
                                          <p:spTgt spid="7"/>
                                        </p:tgtEl>
                                        <p:attrNameLst>
                                          <p:attrName>style.visibility</p:attrName>
                                        </p:attrNameLst>
                                      </p:cBhvr>
                                      <p:to>
                                        <p:strVal val="visible"/>
                                      </p:to>
                                    </p:set>
                                    <p:animEffect transition="in" filter="fade">
                                      <p:cBhvr>
                                        <p:cTn id="39" dur="1000"/>
                                        <p:tgtEl>
                                          <p:spTgt spid="7"/>
                                        </p:tgtEl>
                                      </p:cBhvr>
                                    </p:animEffect>
                                    <p:anim calcmode="lin" valueType="num">
                                      <p:cBhvr>
                                        <p:cTn id="40" dur="1000" fill="hold"/>
                                        <p:tgtEl>
                                          <p:spTgt spid="7"/>
                                        </p:tgtEl>
                                        <p:attrNameLst>
                                          <p:attrName>ppt_x</p:attrName>
                                        </p:attrNameLst>
                                      </p:cBhvr>
                                      <p:tavLst>
                                        <p:tav tm="0">
                                          <p:val>
                                            <p:strVal val="#ppt_x"/>
                                          </p:val>
                                        </p:tav>
                                        <p:tav tm="100000">
                                          <p:val>
                                            <p:strVal val="#ppt_x"/>
                                          </p:val>
                                        </p:tav>
                                      </p:tavLst>
                                    </p:anim>
                                    <p:anim calcmode="lin" valueType="num">
                                      <p:cBhvr>
                                        <p:cTn id="41"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42" fill="hold">
                      <p:stCondLst>
                        <p:cond delay="indefinite"/>
                      </p:stCondLst>
                      <p:childTnLst>
                        <p:par>
                          <p:cTn id="43" fill="hold">
                            <p:stCondLst>
                              <p:cond delay="0"/>
                            </p:stCondLst>
                            <p:childTnLst>
                              <p:par>
                                <p:cTn id="44" presetID="1" presetClass="entr" presetSubtype="0" fill="hold" grpId="0" nodeType="clickEffect">
                                  <p:stCondLst>
                                    <p:cond delay="0"/>
                                  </p:stCondLst>
                                  <p:childTnLst>
                                    <p:set>
                                      <p:cBhvr>
                                        <p:cTn id="45" dur="1" fill="hold">
                                          <p:stCondLst>
                                            <p:cond delay="0"/>
                                          </p:stCondLst>
                                        </p:cTn>
                                        <p:tgtEl>
                                          <p:spTgt spid="2"/>
                                        </p:tgtEl>
                                        <p:attrNameLst>
                                          <p:attrName>style.visibility</p:attrName>
                                        </p:attrNameLst>
                                      </p:cBhvr>
                                      <p:to>
                                        <p:strVal val="visible"/>
                                      </p:to>
                                    </p:set>
                                  </p:childTnLst>
                                </p:cTn>
                              </p:par>
                            </p:childTnLst>
                          </p:cTn>
                        </p:par>
                      </p:childTnLst>
                    </p:cTn>
                  </p:par>
                  <p:par>
                    <p:cTn id="46" fill="hold">
                      <p:stCondLst>
                        <p:cond delay="indefinite"/>
                      </p:stCondLst>
                      <p:childTnLst>
                        <p:par>
                          <p:cTn id="47" fill="hold">
                            <p:stCondLst>
                              <p:cond delay="0"/>
                            </p:stCondLst>
                            <p:childTnLst>
                              <p:par>
                                <p:cTn id="48" presetID="1" presetClass="entr" presetSubtype="0" fill="hold" grpId="0" nodeType="clickEffect">
                                  <p:stCondLst>
                                    <p:cond delay="0"/>
                                  </p:stCondLst>
                                  <p:childTnLst>
                                    <p:set>
                                      <p:cBhvr>
                                        <p:cTn id="49" dur="1" fill="hold">
                                          <p:stCondLst>
                                            <p:cond delay="0"/>
                                          </p:stCondLst>
                                        </p:cTn>
                                        <p:tgtEl>
                                          <p:spTgt spid="4"/>
                                        </p:tgtEl>
                                        <p:attrNameLst>
                                          <p:attrName>style.visibility</p:attrName>
                                        </p:attrNameLst>
                                      </p:cBhvr>
                                      <p:to>
                                        <p:strVal val="visible"/>
                                      </p:to>
                                    </p:set>
                                  </p:childTnLst>
                                </p:cTn>
                              </p:par>
                            </p:childTnLst>
                          </p:cTn>
                        </p:par>
                      </p:childTnLst>
                    </p:cTn>
                  </p:par>
                  <p:par>
                    <p:cTn id="50" fill="hold">
                      <p:stCondLst>
                        <p:cond delay="indefinite"/>
                      </p:stCondLst>
                      <p:childTnLst>
                        <p:par>
                          <p:cTn id="51" fill="hold">
                            <p:stCondLst>
                              <p:cond delay="0"/>
                            </p:stCondLst>
                            <p:childTnLst>
                              <p:par>
                                <p:cTn id="52" presetID="2" presetClass="entr" presetSubtype="4" fill="hold" grpId="0" nodeType="clickEffect">
                                  <p:stCondLst>
                                    <p:cond delay="0"/>
                                  </p:stCondLst>
                                  <p:childTnLst>
                                    <p:set>
                                      <p:cBhvr>
                                        <p:cTn id="53" dur="1" fill="hold">
                                          <p:stCondLst>
                                            <p:cond delay="0"/>
                                          </p:stCondLst>
                                        </p:cTn>
                                        <p:tgtEl>
                                          <p:spTgt spid="8"/>
                                        </p:tgtEl>
                                        <p:attrNameLst>
                                          <p:attrName>style.visibility</p:attrName>
                                        </p:attrNameLst>
                                      </p:cBhvr>
                                      <p:to>
                                        <p:strVal val="visible"/>
                                      </p:to>
                                    </p:set>
                                    <p:anim calcmode="lin" valueType="num">
                                      <p:cBhvr additive="base">
                                        <p:cTn id="54" dur="500" fill="hold"/>
                                        <p:tgtEl>
                                          <p:spTgt spid="8"/>
                                        </p:tgtEl>
                                        <p:attrNameLst>
                                          <p:attrName>ppt_x</p:attrName>
                                        </p:attrNameLst>
                                      </p:cBhvr>
                                      <p:tavLst>
                                        <p:tav tm="0">
                                          <p:val>
                                            <p:strVal val="#ppt_x"/>
                                          </p:val>
                                        </p:tav>
                                        <p:tav tm="100000">
                                          <p:val>
                                            <p:strVal val="#ppt_x"/>
                                          </p:val>
                                        </p:tav>
                                      </p:tavLst>
                                    </p:anim>
                                    <p:anim calcmode="lin" valueType="num">
                                      <p:cBhvr additive="base">
                                        <p:cTn id="55"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56" fill="hold">
                      <p:stCondLst>
                        <p:cond delay="indefinite"/>
                      </p:stCondLst>
                      <p:childTnLst>
                        <p:par>
                          <p:cTn id="57" fill="hold">
                            <p:stCondLst>
                              <p:cond delay="0"/>
                            </p:stCondLst>
                            <p:childTnLst>
                              <p:par>
                                <p:cTn id="58" presetID="2" presetClass="entr" presetSubtype="4" fill="hold" grpId="0" nodeType="clickEffect">
                                  <p:stCondLst>
                                    <p:cond delay="0"/>
                                  </p:stCondLst>
                                  <p:childTnLst>
                                    <p:set>
                                      <p:cBhvr>
                                        <p:cTn id="59" dur="1" fill="hold">
                                          <p:stCondLst>
                                            <p:cond delay="0"/>
                                          </p:stCondLst>
                                        </p:cTn>
                                        <p:tgtEl>
                                          <p:spTgt spid="15"/>
                                        </p:tgtEl>
                                        <p:attrNameLst>
                                          <p:attrName>style.visibility</p:attrName>
                                        </p:attrNameLst>
                                      </p:cBhvr>
                                      <p:to>
                                        <p:strVal val="visible"/>
                                      </p:to>
                                    </p:set>
                                    <p:anim calcmode="lin" valueType="num">
                                      <p:cBhvr additive="base">
                                        <p:cTn id="60" dur="500" fill="hold"/>
                                        <p:tgtEl>
                                          <p:spTgt spid="15"/>
                                        </p:tgtEl>
                                        <p:attrNameLst>
                                          <p:attrName>ppt_x</p:attrName>
                                        </p:attrNameLst>
                                      </p:cBhvr>
                                      <p:tavLst>
                                        <p:tav tm="0">
                                          <p:val>
                                            <p:strVal val="#ppt_x"/>
                                          </p:val>
                                        </p:tav>
                                        <p:tav tm="100000">
                                          <p:val>
                                            <p:strVal val="#ppt_x"/>
                                          </p:val>
                                        </p:tav>
                                      </p:tavLst>
                                    </p:anim>
                                    <p:anim calcmode="lin" valueType="num">
                                      <p:cBhvr additive="base">
                                        <p:cTn id="61"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62" fill="hold">
                      <p:stCondLst>
                        <p:cond delay="indefinite"/>
                      </p:stCondLst>
                      <p:childTnLst>
                        <p:par>
                          <p:cTn id="63" fill="hold">
                            <p:stCondLst>
                              <p:cond delay="0"/>
                            </p:stCondLst>
                            <p:childTnLst>
                              <p:par>
                                <p:cTn id="64" presetID="2" presetClass="entr" presetSubtype="4" fill="hold" grpId="0" nodeType="clickEffect">
                                  <p:stCondLst>
                                    <p:cond delay="0"/>
                                  </p:stCondLst>
                                  <p:childTnLst>
                                    <p:set>
                                      <p:cBhvr>
                                        <p:cTn id="65" dur="1" fill="hold">
                                          <p:stCondLst>
                                            <p:cond delay="0"/>
                                          </p:stCondLst>
                                        </p:cTn>
                                        <p:tgtEl>
                                          <p:spTgt spid="10"/>
                                        </p:tgtEl>
                                        <p:attrNameLst>
                                          <p:attrName>style.visibility</p:attrName>
                                        </p:attrNameLst>
                                      </p:cBhvr>
                                      <p:to>
                                        <p:strVal val="visible"/>
                                      </p:to>
                                    </p:set>
                                    <p:anim calcmode="lin" valueType="num">
                                      <p:cBhvr additive="base">
                                        <p:cTn id="66" dur="500" fill="hold"/>
                                        <p:tgtEl>
                                          <p:spTgt spid="10"/>
                                        </p:tgtEl>
                                        <p:attrNameLst>
                                          <p:attrName>ppt_x</p:attrName>
                                        </p:attrNameLst>
                                      </p:cBhvr>
                                      <p:tavLst>
                                        <p:tav tm="0">
                                          <p:val>
                                            <p:strVal val="#ppt_x"/>
                                          </p:val>
                                        </p:tav>
                                        <p:tav tm="100000">
                                          <p:val>
                                            <p:strVal val="#ppt_x"/>
                                          </p:val>
                                        </p:tav>
                                      </p:tavLst>
                                    </p:anim>
                                    <p:anim calcmode="lin" valueType="num">
                                      <p:cBhvr additive="base">
                                        <p:cTn id="67"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68" fill="hold">
                      <p:stCondLst>
                        <p:cond delay="indefinite"/>
                      </p:stCondLst>
                      <p:childTnLst>
                        <p:par>
                          <p:cTn id="69" fill="hold">
                            <p:stCondLst>
                              <p:cond delay="0"/>
                            </p:stCondLst>
                            <p:childTnLst>
                              <p:par>
                                <p:cTn id="70" presetID="2" presetClass="entr" presetSubtype="4" fill="hold" grpId="0" nodeType="clickEffect">
                                  <p:stCondLst>
                                    <p:cond delay="0"/>
                                  </p:stCondLst>
                                  <p:childTnLst>
                                    <p:set>
                                      <p:cBhvr>
                                        <p:cTn id="71" dur="1" fill="hold">
                                          <p:stCondLst>
                                            <p:cond delay="0"/>
                                          </p:stCondLst>
                                        </p:cTn>
                                        <p:tgtEl>
                                          <p:spTgt spid="16"/>
                                        </p:tgtEl>
                                        <p:attrNameLst>
                                          <p:attrName>style.visibility</p:attrName>
                                        </p:attrNameLst>
                                      </p:cBhvr>
                                      <p:to>
                                        <p:strVal val="visible"/>
                                      </p:to>
                                    </p:set>
                                    <p:anim calcmode="lin" valueType="num">
                                      <p:cBhvr additive="base">
                                        <p:cTn id="72" dur="500" fill="hold"/>
                                        <p:tgtEl>
                                          <p:spTgt spid="16"/>
                                        </p:tgtEl>
                                        <p:attrNameLst>
                                          <p:attrName>ppt_x</p:attrName>
                                        </p:attrNameLst>
                                      </p:cBhvr>
                                      <p:tavLst>
                                        <p:tav tm="0">
                                          <p:val>
                                            <p:strVal val="#ppt_x"/>
                                          </p:val>
                                        </p:tav>
                                        <p:tav tm="100000">
                                          <p:val>
                                            <p:strVal val="#ppt_x"/>
                                          </p:val>
                                        </p:tav>
                                      </p:tavLst>
                                    </p:anim>
                                    <p:anim calcmode="lin" valueType="num">
                                      <p:cBhvr additive="base">
                                        <p:cTn id="73"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par>
                    <p:cTn id="74" fill="hold">
                      <p:stCondLst>
                        <p:cond delay="indefinite"/>
                      </p:stCondLst>
                      <p:childTnLst>
                        <p:par>
                          <p:cTn id="75" fill="hold">
                            <p:stCondLst>
                              <p:cond delay="0"/>
                            </p:stCondLst>
                            <p:childTnLst>
                              <p:par>
                                <p:cTn id="76" presetID="42" presetClass="entr" presetSubtype="0" fill="hold" grpId="0" nodeType="clickEffect">
                                  <p:stCondLst>
                                    <p:cond delay="0"/>
                                  </p:stCondLst>
                                  <p:childTnLst>
                                    <p:set>
                                      <p:cBhvr>
                                        <p:cTn id="77" dur="1" fill="hold">
                                          <p:stCondLst>
                                            <p:cond delay="0"/>
                                          </p:stCondLst>
                                        </p:cTn>
                                        <p:tgtEl>
                                          <p:spTgt spid="12"/>
                                        </p:tgtEl>
                                        <p:attrNameLst>
                                          <p:attrName>style.visibility</p:attrName>
                                        </p:attrNameLst>
                                      </p:cBhvr>
                                      <p:to>
                                        <p:strVal val="visible"/>
                                      </p:to>
                                    </p:set>
                                    <p:animEffect transition="in" filter="fade">
                                      <p:cBhvr>
                                        <p:cTn id="78" dur="1000"/>
                                        <p:tgtEl>
                                          <p:spTgt spid="12"/>
                                        </p:tgtEl>
                                      </p:cBhvr>
                                    </p:animEffect>
                                    <p:anim calcmode="lin" valueType="num">
                                      <p:cBhvr>
                                        <p:cTn id="79" dur="1000" fill="hold"/>
                                        <p:tgtEl>
                                          <p:spTgt spid="12"/>
                                        </p:tgtEl>
                                        <p:attrNameLst>
                                          <p:attrName>ppt_x</p:attrName>
                                        </p:attrNameLst>
                                      </p:cBhvr>
                                      <p:tavLst>
                                        <p:tav tm="0">
                                          <p:val>
                                            <p:strVal val="#ppt_x"/>
                                          </p:val>
                                        </p:tav>
                                        <p:tav tm="100000">
                                          <p:val>
                                            <p:strVal val="#ppt_x"/>
                                          </p:val>
                                        </p:tav>
                                      </p:tavLst>
                                    </p:anim>
                                    <p:anim calcmode="lin" valueType="num">
                                      <p:cBhvr>
                                        <p:cTn id="80"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par>
                    <p:cTn id="81" fill="hold">
                      <p:stCondLst>
                        <p:cond delay="indefinite"/>
                      </p:stCondLst>
                      <p:childTnLst>
                        <p:par>
                          <p:cTn id="82" fill="hold">
                            <p:stCondLst>
                              <p:cond delay="0"/>
                            </p:stCondLst>
                            <p:childTnLst>
                              <p:par>
                                <p:cTn id="83" presetID="1" presetClass="entr" presetSubtype="0" fill="hold" grpId="0" nodeType="clickEffect">
                                  <p:stCondLst>
                                    <p:cond delay="0"/>
                                  </p:stCondLst>
                                  <p:childTnLst>
                                    <p:set>
                                      <p:cBhvr>
                                        <p:cTn id="84"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5" grpId="0" animBg="1"/>
      <p:bldP spid="6" grpId="0" animBg="1"/>
      <p:bldP spid="7" grpId="0" animBg="1"/>
      <p:bldP spid="8" grpId="0" animBg="1"/>
      <p:bldP spid="10" grpId="0" animBg="1"/>
      <p:bldP spid="12" grpId="0" animBg="1"/>
      <p:bldP spid="13" grpId="0"/>
      <p:bldP spid="14" grpId="0"/>
      <p:bldP spid="15" grpId="0"/>
      <p:bldP spid="16" grpId="0"/>
      <p:bldP spid="2" grpId="0"/>
      <p:bldP spid="3" grpId="0"/>
      <p:bldP spid="4" grpId="0"/>
      <p:bldP spid="9"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llipse 2"/>
          <p:cNvSpPr/>
          <p:nvPr/>
        </p:nvSpPr>
        <p:spPr>
          <a:xfrm>
            <a:off x="39672" y="1278342"/>
            <a:ext cx="7560840" cy="936104"/>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7" name="ZoneTexte 46"/>
          <p:cNvSpPr txBox="1"/>
          <p:nvPr/>
        </p:nvSpPr>
        <p:spPr>
          <a:xfrm>
            <a:off x="393611" y="1484784"/>
            <a:ext cx="8750389" cy="523220"/>
          </a:xfrm>
          <a:prstGeom prst="rect">
            <a:avLst/>
          </a:prstGeom>
          <a:noFill/>
        </p:spPr>
        <p:txBody>
          <a:bodyPr wrap="square" rtlCol="0">
            <a:spAutoFit/>
          </a:bodyPr>
          <a:lstStyle/>
          <a:p>
            <a:r>
              <a:rPr lang="fr-FR" sz="2800" b="1" dirty="0" smtClean="0">
                <a:solidFill>
                  <a:srgbClr val="FF0000"/>
                </a:solidFill>
                <a:latin typeface="+mj-lt"/>
              </a:rPr>
              <a:t>Et qui induit des changements de modèles </a:t>
            </a:r>
            <a:endParaRPr lang="fr-FR" sz="2800" b="1" dirty="0">
              <a:solidFill>
                <a:srgbClr val="FF0000"/>
              </a:solidFill>
              <a:latin typeface="+mj-lt"/>
            </a:endParaRPr>
          </a:p>
        </p:txBody>
      </p:sp>
      <p:sp>
        <p:nvSpPr>
          <p:cNvPr id="48" name="ZoneTexte 47"/>
          <p:cNvSpPr txBox="1"/>
          <p:nvPr/>
        </p:nvSpPr>
        <p:spPr>
          <a:xfrm>
            <a:off x="20513" y="2564904"/>
            <a:ext cx="8830510" cy="369332"/>
          </a:xfrm>
          <a:prstGeom prst="rect">
            <a:avLst/>
          </a:prstGeom>
          <a:noFill/>
        </p:spPr>
        <p:txBody>
          <a:bodyPr wrap="square" rtlCol="0">
            <a:spAutoFit/>
          </a:bodyPr>
          <a:lstStyle/>
          <a:p>
            <a:pPr marL="285750" indent="-285750">
              <a:buFont typeface="Wingdings" panose="05000000000000000000" pitchFamily="2" charset="2"/>
              <a:buChar char="Ø"/>
            </a:pPr>
            <a:r>
              <a:rPr lang="fr-FR" b="1" dirty="0" smtClean="0"/>
              <a:t>Des programmes disciplinaires « </a:t>
            </a:r>
            <a:r>
              <a:rPr lang="fr-FR" b="1" dirty="0" err="1" smtClean="0"/>
              <a:t>soclés</a:t>
            </a:r>
            <a:r>
              <a:rPr lang="fr-FR" b="1" dirty="0" smtClean="0"/>
              <a:t> » =&gt; trame commune + fondements communs</a:t>
            </a:r>
            <a:endParaRPr lang="fr-FR" b="1" dirty="0"/>
          </a:p>
        </p:txBody>
      </p:sp>
      <p:sp>
        <p:nvSpPr>
          <p:cNvPr id="49" name="ZoneTexte 48"/>
          <p:cNvSpPr txBox="1"/>
          <p:nvPr/>
        </p:nvSpPr>
        <p:spPr>
          <a:xfrm>
            <a:off x="20513" y="3212976"/>
            <a:ext cx="8729552" cy="369332"/>
          </a:xfrm>
          <a:prstGeom prst="rect">
            <a:avLst/>
          </a:prstGeom>
          <a:noFill/>
        </p:spPr>
        <p:txBody>
          <a:bodyPr wrap="square" rtlCol="0">
            <a:spAutoFit/>
          </a:bodyPr>
          <a:lstStyle/>
          <a:p>
            <a:pPr marL="285750" indent="-285750">
              <a:buFont typeface="Wingdings" panose="05000000000000000000" pitchFamily="2" charset="2"/>
              <a:buChar char="Ø"/>
            </a:pPr>
            <a:r>
              <a:rPr lang="fr-FR" b="1" dirty="0" smtClean="0"/>
              <a:t>Des contenus ET des démarches identifiés dans les programmes disciplinaires</a:t>
            </a:r>
            <a:endParaRPr lang="fr-FR" b="1" dirty="0"/>
          </a:p>
        </p:txBody>
      </p:sp>
      <p:sp>
        <p:nvSpPr>
          <p:cNvPr id="51" name="ZoneTexte 50"/>
          <p:cNvSpPr txBox="1"/>
          <p:nvPr/>
        </p:nvSpPr>
        <p:spPr>
          <a:xfrm>
            <a:off x="14344" y="3923840"/>
            <a:ext cx="8513527" cy="369332"/>
          </a:xfrm>
          <a:prstGeom prst="rect">
            <a:avLst/>
          </a:prstGeom>
          <a:noFill/>
        </p:spPr>
        <p:txBody>
          <a:bodyPr wrap="square" rtlCol="0">
            <a:spAutoFit/>
          </a:bodyPr>
          <a:lstStyle/>
          <a:p>
            <a:pPr marL="285750" indent="-285750">
              <a:buFont typeface="Wingdings" panose="05000000000000000000" pitchFamily="2" charset="2"/>
              <a:buChar char="Ø"/>
            </a:pPr>
            <a:r>
              <a:rPr lang="fr-FR" b="1" dirty="0" smtClean="0"/>
              <a:t>Des COMPETENCES ATTENDUES déterminées dans chaque programme disciplinaire </a:t>
            </a:r>
            <a:endParaRPr lang="fr-FR" b="1" dirty="0"/>
          </a:p>
        </p:txBody>
      </p:sp>
    </p:spTree>
    <p:extLst>
      <p:ext uri="{BB962C8B-B14F-4D97-AF65-F5344CB8AC3E}">
        <p14:creationId xmlns:p14="http://schemas.microsoft.com/office/powerpoint/2010/main" val="40558761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7"/>
                                        </p:tgtEl>
                                        <p:attrNameLst>
                                          <p:attrName>style.visibility</p:attrName>
                                        </p:attrNameLst>
                                      </p:cBhvr>
                                      <p:to>
                                        <p:strVal val="visible"/>
                                      </p:to>
                                    </p:set>
                                    <p:animEffect transition="in" filter="fade">
                                      <p:cBhvr>
                                        <p:cTn id="7" dur="500"/>
                                        <p:tgtEl>
                                          <p:spTgt spid="47"/>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48"/>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grpId="0" nodeType="clickEffect">
                                  <p:stCondLst>
                                    <p:cond delay="0"/>
                                  </p:stCondLst>
                                  <p:childTnLst>
                                    <p:set>
                                      <p:cBhvr>
                                        <p:cTn id="15" dur="1" fill="hold">
                                          <p:stCondLst>
                                            <p:cond delay="0"/>
                                          </p:stCondLst>
                                        </p:cTn>
                                        <p:tgtEl>
                                          <p:spTgt spid="49"/>
                                        </p:tgtEl>
                                        <p:attrNameLst>
                                          <p:attrName>style.visibility</p:attrName>
                                        </p:attrNameLst>
                                      </p:cBhvr>
                                      <p:to>
                                        <p:strVal val="visible"/>
                                      </p:to>
                                    </p:se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grpId="0" nodeType="clickEffect">
                                  <p:stCondLst>
                                    <p:cond delay="0"/>
                                  </p:stCondLst>
                                  <p:childTnLst>
                                    <p:set>
                                      <p:cBhvr>
                                        <p:cTn id="19" dur="1" fill="hold">
                                          <p:stCondLst>
                                            <p:cond delay="0"/>
                                          </p:stCondLst>
                                        </p:cTn>
                                        <p:tgtEl>
                                          <p:spTgt spid="5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 grpId="0"/>
      <p:bldP spid="48" grpId="0"/>
      <p:bldP spid="49" grpId="0"/>
      <p:bldP spid="51"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1"/>
            <a:ext cx="7886700" cy="404663"/>
          </a:xfrm>
        </p:spPr>
        <p:txBody>
          <a:bodyPr>
            <a:normAutofit fontScale="90000"/>
          </a:bodyPr>
          <a:lstStyle/>
          <a:p>
            <a:r>
              <a:rPr lang="fr-FR" sz="2800" b="1" dirty="0" smtClean="0">
                <a:solidFill>
                  <a:schemeClr val="accent5"/>
                </a:solidFill>
              </a:rPr>
              <a:t>Les domaines de formation </a:t>
            </a:r>
            <a:endParaRPr lang="fr-FR" sz="2800" b="1" dirty="0">
              <a:solidFill>
                <a:schemeClr val="accent5"/>
              </a:solidFill>
            </a:endParaRPr>
          </a:p>
        </p:txBody>
      </p:sp>
      <p:graphicFrame>
        <p:nvGraphicFramePr>
          <p:cNvPr id="5" name="Tableau 4"/>
          <p:cNvGraphicFramePr>
            <a:graphicFrameLocks noGrp="1"/>
          </p:cNvGraphicFramePr>
          <p:nvPr>
            <p:extLst>
              <p:ext uri="{D42A27DB-BD31-4B8C-83A1-F6EECF244321}">
                <p14:modId xmlns:p14="http://schemas.microsoft.com/office/powerpoint/2010/main" val="2450740221"/>
              </p:ext>
            </p:extLst>
          </p:nvPr>
        </p:nvGraphicFramePr>
        <p:xfrm>
          <a:off x="107504" y="404664"/>
          <a:ext cx="8795018" cy="3204083"/>
        </p:xfrm>
        <a:graphic>
          <a:graphicData uri="http://schemas.openxmlformats.org/drawingml/2006/table">
            <a:tbl>
              <a:tblPr firstRow="1" firstCol="1" bandRow="1">
                <a:tableStyleId>{5C22544A-7EE6-4342-B048-85BDC9FD1C3A}</a:tableStyleId>
              </a:tblPr>
              <a:tblGrid>
                <a:gridCol w="3496615"/>
                <a:gridCol w="5298403"/>
              </a:tblGrid>
              <a:tr h="360039">
                <a:tc>
                  <a:txBody>
                    <a:bodyPr/>
                    <a:lstStyle/>
                    <a:p>
                      <a:pPr algn="l">
                        <a:lnSpc>
                          <a:spcPct val="107000"/>
                        </a:lnSpc>
                        <a:spcAft>
                          <a:spcPts val="0"/>
                        </a:spcAft>
                      </a:pPr>
                      <a:r>
                        <a:rPr lang="fr-FR" sz="1600" dirty="0">
                          <a:effectLst/>
                        </a:rPr>
                        <a:t>DOMAINE 1</a:t>
                      </a:r>
                      <a:endParaRPr lang="fr-FR" sz="1600" dirty="0">
                        <a:effectLst/>
                        <a:latin typeface="Calibri" panose="020F0502020204030204" pitchFamily="34" charset="0"/>
                        <a:ea typeface="Calibri" panose="020F0502020204030204" pitchFamily="34" charset="0"/>
                        <a:cs typeface="Vrinda" panose="020B0502040204020203" pitchFamily="34" charset="0"/>
                      </a:endParaRPr>
                    </a:p>
                  </a:txBody>
                  <a:tcPr marL="51435" marR="51435" marT="0" marB="0"/>
                </a:tc>
                <a:tc>
                  <a:txBody>
                    <a:bodyPr/>
                    <a:lstStyle/>
                    <a:p>
                      <a:pPr algn="ctr">
                        <a:lnSpc>
                          <a:spcPct val="107000"/>
                        </a:lnSpc>
                        <a:spcAft>
                          <a:spcPts val="0"/>
                        </a:spcAft>
                      </a:pPr>
                      <a:r>
                        <a:rPr lang="fr-FR" sz="1600" dirty="0">
                          <a:effectLst/>
                        </a:rPr>
                        <a:t>OBJECTIFS de COMPETENCES et </a:t>
                      </a:r>
                      <a:r>
                        <a:rPr lang="fr-FR" sz="1600" dirty="0" smtClean="0">
                          <a:effectLst/>
                        </a:rPr>
                        <a:t>CONNAISSANCES</a:t>
                      </a:r>
                    </a:p>
                    <a:p>
                      <a:pPr algn="ctr">
                        <a:lnSpc>
                          <a:spcPct val="107000"/>
                        </a:lnSpc>
                        <a:spcAft>
                          <a:spcPts val="0"/>
                        </a:spcAft>
                      </a:pPr>
                      <a:endParaRPr lang="fr-FR" sz="1600" dirty="0">
                        <a:effectLst/>
                        <a:latin typeface="Calibri" panose="020F0502020204030204" pitchFamily="34" charset="0"/>
                        <a:ea typeface="Calibri" panose="020F0502020204030204" pitchFamily="34" charset="0"/>
                        <a:cs typeface="Vrinda" panose="020B0502040204020203" pitchFamily="34" charset="0"/>
                      </a:endParaRPr>
                    </a:p>
                  </a:txBody>
                  <a:tcPr marL="51435" marR="51435" marT="0" marB="0"/>
                </a:tc>
              </a:tr>
              <a:tr h="1342390">
                <a:tc>
                  <a:txBody>
                    <a:bodyPr/>
                    <a:lstStyle/>
                    <a:p>
                      <a:pPr algn="l">
                        <a:lnSpc>
                          <a:spcPct val="107000"/>
                        </a:lnSpc>
                        <a:spcAft>
                          <a:spcPts val="0"/>
                        </a:spcAft>
                      </a:pPr>
                      <a:r>
                        <a:rPr lang="fr-FR" sz="1800" dirty="0">
                          <a:solidFill>
                            <a:schemeClr val="tx1"/>
                          </a:solidFill>
                          <a:effectLst/>
                        </a:rPr>
                        <a:t>Les langages pour penser et communiquer</a:t>
                      </a:r>
                    </a:p>
                    <a:p>
                      <a:pPr marL="342900" lvl="0" indent="-342900" algn="l">
                        <a:lnSpc>
                          <a:spcPct val="107000"/>
                        </a:lnSpc>
                        <a:spcAft>
                          <a:spcPts val="0"/>
                        </a:spcAft>
                        <a:buFont typeface="Wingdings" panose="05000000000000000000" pitchFamily="2" charset="2"/>
                        <a:buChar char=""/>
                      </a:pPr>
                      <a:r>
                        <a:rPr lang="fr-FR" sz="1600" dirty="0">
                          <a:effectLst/>
                        </a:rPr>
                        <a:t>accès à d’autres savoirs et à une culture rendant possible l’exercice de l’esprit critique</a:t>
                      </a:r>
                    </a:p>
                    <a:p>
                      <a:pPr algn="l">
                        <a:lnSpc>
                          <a:spcPct val="107000"/>
                        </a:lnSpc>
                        <a:spcAft>
                          <a:spcPts val="0"/>
                        </a:spcAft>
                      </a:pPr>
                      <a:r>
                        <a:rPr lang="fr-FR" sz="1600" dirty="0">
                          <a:effectLst/>
                        </a:rPr>
                        <a:t>L'élève y acquiert des savoirs et compétences sollicités comme outils de pensée, de communication, et de travail, </a:t>
                      </a:r>
                      <a:r>
                        <a:rPr lang="fr-FR" sz="1600" dirty="0" err="1" smtClean="0">
                          <a:effectLst/>
                        </a:rPr>
                        <a:t>réinvestissables</a:t>
                      </a:r>
                      <a:endParaRPr lang="fr-FR" sz="1600" dirty="0" smtClean="0">
                        <a:effectLst/>
                      </a:endParaRPr>
                    </a:p>
                    <a:p>
                      <a:pPr algn="l">
                        <a:lnSpc>
                          <a:spcPct val="107000"/>
                        </a:lnSpc>
                        <a:spcAft>
                          <a:spcPts val="0"/>
                        </a:spcAft>
                      </a:pPr>
                      <a:endParaRPr lang="fr-FR" sz="1600" dirty="0">
                        <a:effectLst/>
                        <a:latin typeface="Calibri" panose="020F0502020204030204" pitchFamily="34" charset="0"/>
                        <a:ea typeface="Calibri" panose="020F0502020204030204" pitchFamily="34" charset="0"/>
                        <a:cs typeface="Vrinda" panose="020B0502040204020203" pitchFamily="34" charset="0"/>
                      </a:endParaRPr>
                    </a:p>
                  </a:txBody>
                  <a:tcPr marL="51435" marR="51435" marT="0" marB="0"/>
                </a:tc>
                <a:tc>
                  <a:txBody>
                    <a:bodyPr/>
                    <a:lstStyle/>
                    <a:p>
                      <a:pPr algn="l">
                        <a:lnSpc>
                          <a:spcPct val="100000"/>
                        </a:lnSpc>
                        <a:spcAft>
                          <a:spcPts val="0"/>
                        </a:spcAft>
                      </a:pPr>
                      <a:r>
                        <a:rPr lang="fr-FR" sz="1600" dirty="0">
                          <a:effectLst/>
                        </a:rPr>
                        <a:t>Comprendre, s’exprimer en utilisant la langue française à l’oral et à l’écrit </a:t>
                      </a:r>
                    </a:p>
                    <a:p>
                      <a:pPr algn="l">
                        <a:lnSpc>
                          <a:spcPct val="100000"/>
                        </a:lnSpc>
                        <a:spcAft>
                          <a:spcPts val="0"/>
                        </a:spcAft>
                      </a:pPr>
                      <a:r>
                        <a:rPr lang="fr-FR" sz="1600" dirty="0">
                          <a:effectLst/>
                        </a:rPr>
                        <a:t> </a:t>
                      </a:r>
                    </a:p>
                    <a:p>
                      <a:pPr algn="l">
                        <a:lnSpc>
                          <a:spcPct val="100000"/>
                        </a:lnSpc>
                        <a:spcAft>
                          <a:spcPts val="0"/>
                        </a:spcAft>
                      </a:pPr>
                      <a:r>
                        <a:rPr lang="fr-FR" sz="1600" dirty="0">
                          <a:effectLst/>
                        </a:rPr>
                        <a:t>Comprendre, s’exprimer en utilisant une langue étrangère ou régionale</a:t>
                      </a:r>
                    </a:p>
                    <a:p>
                      <a:pPr algn="l">
                        <a:lnSpc>
                          <a:spcPct val="100000"/>
                        </a:lnSpc>
                        <a:spcAft>
                          <a:spcPts val="0"/>
                        </a:spcAft>
                      </a:pPr>
                      <a:r>
                        <a:rPr lang="fr-FR" sz="1600" dirty="0">
                          <a:effectLst/>
                        </a:rPr>
                        <a:t> </a:t>
                      </a:r>
                    </a:p>
                    <a:p>
                      <a:pPr algn="l">
                        <a:lnSpc>
                          <a:spcPct val="100000"/>
                        </a:lnSpc>
                        <a:spcAft>
                          <a:spcPts val="0"/>
                        </a:spcAft>
                      </a:pPr>
                      <a:r>
                        <a:rPr lang="fr-FR" sz="1600" dirty="0">
                          <a:effectLst/>
                        </a:rPr>
                        <a:t>Comprendre, s’exprimer en utilisant les langages scientifiques</a:t>
                      </a:r>
                    </a:p>
                    <a:p>
                      <a:pPr algn="l">
                        <a:lnSpc>
                          <a:spcPct val="100000"/>
                        </a:lnSpc>
                        <a:spcAft>
                          <a:spcPts val="0"/>
                        </a:spcAft>
                      </a:pPr>
                      <a:r>
                        <a:rPr lang="fr-FR" sz="1600" dirty="0">
                          <a:effectLst/>
                        </a:rPr>
                        <a:t> </a:t>
                      </a:r>
                    </a:p>
                    <a:p>
                      <a:pPr algn="l">
                        <a:lnSpc>
                          <a:spcPct val="100000"/>
                        </a:lnSpc>
                        <a:spcAft>
                          <a:spcPts val="0"/>
                        </a:spcAft>
                      </a:pPr>
                      <a:r>
                        <a:rPr lang="fr-FR" sz="1600" dirty="0">
                          <a:effectLst/>
                        </a:rPr>
                        <a:t>Comprendre, s’exprimer en utilisant les langages des arts et du corps</a:t>
                      </a:r>
                      <a:endParaRPr lang="fr-FR" sz="1600" dirty="0">
                        <a:effectLst/>
                        <a:latin typeface="Calibri" panose="020F0502020204030204" pitchFamily="34" charset="0"/>
                        <a:ea typeface="Calibri" panose="020F0502020204030204" pitchFamily="34" charset="0"/>
                        <a:cs typeface="Vrinda" panose="020B0502040204020203" pitchFamily="34" charset="0"/>
                      </a:endParaRPr>
                    </a:p>
                  </a:txBody>
                  <a:tcPr marL="51435" marR="51435" marT="0" marB="0"/>
                </a:tc>
              </a:tr>
            </a:tbl>
          </a:graphicData>
        </a:graphic>
      </p:graphicFrame>
      <p:graphicFrame>
        <p:nvGraphicFramePr>
          <p:cNvPr id="6" name="Tableau 5"/>
          <p:cNvGraphicFramePr>
            <a:graphicFrameLocks noGrp="1"/>
          </p:cNvGraphicFramePr>
          <p:nvPr>
            <p:extLst>
              <p:ext uri="{D42A27DB-BD31-4B8C-83A1-F6EECF244321}">
                <p14:modId xmlns:p14="http://schemas.microsoft.com/office/powerpoint/2010/main" val="2602548068"/>
              </p:ext>
            </p:extLst>
          </p:nvPr>
        </p:nvGraphicFramePr>
        <p:xfrm>
          <a:off x="107504" y="3429000"/>
          <a:ext cx="8788648" cy="3443731"/>
        </p:xfrm>
        <a:graphic>
          <a:graphicData uri="http://schemas.openxmlformats.org/drawingml/2006/table">
            <a:tbl>
              <a:tblPr firstRow="1" firstCol="1" bandRow="1">
                <a:tableStyleId>{5C22544A-7EE6-4342-B048-85BDC9FD1C3A}</a:tableStyleId>
              </a:tblPr>
              <a:tblGrid>
                <a:gridCol w="3489243"/>
                <a:gridCol w="5299405"/>
              </a:tblGrid>
              <a:tr h="593851">
                <a:tc>
                  <a:txBody>
                    <a:bodyPr/>
                    <a:lstStyle/>
                    <a:p>
                      <a:pPr algn="l">
                        <a:lnSpc>
                          <a:spcPct val="107000"/>
                        </a:lnSpc>
                        <a:spcAft>
                          <a:spcPts val="0"/>
                        </a:spcAft>
                      </a:pPr>
                      <a:r>
                        <a:rPr lang="fr-FR" sz="1600" dirty="0">
                          <a:effectLst/>
                        </a:rPr>
                        <a:t>DOMAINE 2</a:t>
                      </a:r>
                      <a:endParaRPr lang="fr-FR" sz="1600" dirty="0">
                        <a:effectLst/>
                        <a:latin typeface="Calibri" panose="020F0502020204030204" pitchFamily="34" charset="0"/>
                        <a:ea typeface="Calibri" panose="020F0502020204030204" pitchFamily="34" charset="0"/>
                        <a:cs typeface="Vrinda" panose="020B0502040204020203" pitchFamily="34" charset="0"/>
                      </a:endParaRPr>
                    </a:p>
                  </a:txBody>
                  <a:tcPr marL="51435" marR="51435" marT="0" marB="0"/>
                </a:tc>
                <a:tc>
                  <a:txBody>
                    <a:bodyPr/>
                    <a:lstStyle/>
                    <a:p>
                      <a:pPr algn="ctr">
                        <a:lnSpc>
                          <a:spcPct val="107000"/>
                        </a:lnSpc>
                        <a:spcAft>
                          <a:spcPts val="0"/>
                        </a:spcAft>
                      </a:pPr>
                      <a:r>
                        <a:rPr lang="fr-FR" sz="1600" dirty="0">
                          <a:effectLst/>
                        </a:rPr>
                        <a:t>OBJECTIFS de COMPETENCES et </a:t>
                      </a:r>
                      <a:r>
                        <a:rPr lang="fr-FR" sz="1600" dirty="0" smtClean="0">
                          <a:effectLst/>
                        </a:rPr>
                        <a:t>CONNAISSANCES</a:t>
                      </a:r>
                    </a:p>
                    <a:p>
                      <a:pPr algn="ctr">
                        <a:lnSpc>
                          <a:spcPct val="107000"/>
                        </a:lnSpc>
                        <a:spcAft>
                          <a:spcPts val="0"/>
                        </a:spcAft>
                      </a:pPr>
                      <a:endParaRPr lang="fr-FR" sz="1600" dirty="0">
                        <a:effectLst/>
                        <a:latin typeface="Calibri" panose="020F0502020204030204" pitchFamily="34" charset="0"/>
                        <a:ea typeface="Calibri" panose="020F0502020204030204" pitchFamily="34" charset="0"/>
                        <a:cs typeface="Vrinda" panose="020B0502040204020203" pitchFamily="34" charset="0"/>
                      </a:endParaRPr>
                    </a:p>
                  </a:txBody>
                  <a:tcPr marL="51435" marR="51435" marT="0" marB="0"/>
                </a:tc>
              </a:tr>
              <a:tr h="1371600">
                <a:tc>
                  <a:txBody>
                    <a:bodyPr/>
                    <a:lstStyle/>
                    <a:p>
                      <a:pPr algn="l">
                        <a:lnSpc>
                          <a:spcPct val="107000"/>
                        </a:lnSpc>
                        <a:spcAft>
                          <a:spcPts val="0"/>
                        </a:spcAft>
                      </a:pPr>
                      <a:r>
                        <a:rPr lang="fr-FR" sz="1800" dirty="0">
                          <a:solidFill>
                            <a:schemeClr val="tx1"/>
                          </a:solidFill>
                          <a:effectLst/>
                        </a:rPr>
                        <a:t>les méthodes et les outils pour apprendre</a:t>
                      </a:r>
                    </a:p>
                    <a:p>
                      <a:pPr algn="l">
                        <a:spcAft>
                          <a:spcPts val="0"/>
                        </a:spcAft>
                      </a:pPr>
                      <a:r>
                        <a:rPr lang="fr-FR" sz="1600" dirty="0">
                          <a:effectLst/>
                        </a:rPr>
                        <a:t>objets d’un apprentissage explicite, dans tous les espaces de la vie scolaire pour permettre à tous les élèves de réaliser les apprentissages</a:t>
                      </a:r>
                    </a:p>
                    <a:p>
                      <a:pPr algn="l">
                        <a:lnSpc>
                          <a:spcPct val="107000"/>
                        </a:lnSpc>
                        <a:spcAft>
                          <a:spcPts val="0"/>
                        </a:spcAft>
                      </a:pPr>
                      <a:r>
                        <a:rPr lang="fr-FR" sz="1600" dirty="0">
                          <a:effectLst/>
                        </a:rPr>
                        <a:t>scolaires en classe et/ou hors de la classe, seul ou collectivement.</a:t>
                      </a:r>
                    </a:p>
                    <a:p>
                      <a:pPr marL="342900" lvl="0" indent="-342900" algn="l">
                        <a:lnSpc>
                          <a:spcPct val="107000"/>
                        </a:lnSpc>
                        <a:spcAft>
                          <a:spcPts val="0"/>
                        </a:spcAft>
                        <a:buFont typeface="Wingdings" panose="05000000000000000000" pitchFamily="2" charset="2"/>
                        <a:buChar char=""/>
                      </a:pPr>
                      <a:r>
                        <a:rPr lang="fr-FR" sz="1600" dirty="0">
                          <a:effectLst/>
                        </a:rPr>
                        <a:t>Lutte contre les </a:t>
                      </a:r>
                      <a:r>
                        <a:rPr lang="fr-FR" sz="1600" dirty="0" smtClean="0">
                          <a:effectLst/>
                        </a:rPr>
                        <a:t>inégalités</a:t>
                      </a:r>
                    </a:p>
                    <a:p>
                      <a:pPr marL="342900" lvl="0" indent="-342900" algn="l">
                        <a:lnSpc>
                          <a:spcPct val="107000"/>
                        </a:lnSpc>
                        <a:spcAft>
                          <a:spcPts val="0"/>
                        </a:spcAft>
                        <a:buFont typeface="Wingdings" panose="05000000000000000000" pitchFamily="2" charset="2"/>
                        <a:buChar char=""/>
                      </a:pPr>
                      <a:endParaRPr lang="fr-FR" sz="1600" dirty="0">
                        <a:effectLst/>
                        <a:latin typeface="Calibri" panose="020F0502020204030204" pitchFamily="34" charset="0"/>
                        <a:ea typeface="Calibri" panose="020F0502020204030204" pitchFamily="34" charset="0"/>
                        <a:cs typeface="Vrinda" panose="020B0502040204020203" pitchFamily="34" charset="0"/>
                      </a:endParaRPr>
                    </a:p>
                  </a:txBody>
                  <a:tcPr marL="51435" marR="51435" marT="0" marB="0"/>
                </a:tc>
                <a:tc>
                  <a:txBody>
                    <a:bodyPr/>
                    <a:lstStyle/>
                    <a:p>
                      <a:pPr algn="l">
                        <a:lnSpc>
                          <a:spcPct val="107000"/>
                        </a:lnSpc>
                        <a:spcAft>
                          <a:spcPts val="0"/>
                        </a:spcAft>
                      </a:pPr>
                      <a:r>
                        <a:rPr lang="fr-FR" sz="1600" dirty="0">
                          <a:effectLst/>
                        </a:rPr>
                        <a:t>Organisation du travail personnel</a:t>
                      </a:r>
                    </a:p>
                    <a:p>
                      <a:pPr algn="l">
                        <a:lnSpc>
                          <a:spcPct val="107000"/>
                        </a:lnSpc>
                        <a:spcAft>
                          <a:spcPts val="0"/>
                        </a:spcAft>
                      </a:pPr>
                      <a:r>
                        <a:rPr lang="fr-FR" sz="1600" dirty="0">
                          <a:effectLst/>
                        </a:rPr>
                        <a:t> </a:t>
                      </a:r>
                    </a:p>
                    <a:p>
                      <a:pPr algn="l">
                        <a:lnSpc>
                          <a:spcPct val="107000"/>
                        </a:lnSpc>
                        <a:spcAft>
                          <a:spcPts val="0"/>
                        </a:spcAft>
                      </a:pPr>
                      <a:r>
                        <a:rPr lang="fr-FR" sz="1600" dirty="0">
                          <a:effectLst/>
                        </a:rPr>
                        <a:t>coopération et réalisation de projets</a:t>
                      </a:r>
                    </a:p>
                    <a:p>
                      <a:pPr algn="l">
                        <a:lnSpc>
                          <a:spcPct val="107000"/>
                        </a:lnSpc>
                        <a:spcAft>
                          <a:spcPts val="0"/>
                        </a:spcAft>
                      </a:pPr>
                      <a:r>
                        <a:rPr lang="fr-FR" sz="1600" dirty="0">
                          <a:effectLst/>
                        </a:rPr>
                        <a:t> </a:t>
                      </a:r>
                    </a:p>
                    <a:p>
                      <a:pPr algn="l">
                        <a:lnSpc>
                          <a:spcPct val="107000"/>
                        </a:lnSpc>
                        <a:spcAft>
                          <a:spcPts val="0"/>
                        </a:spcAft>
                      </a:pPr>
                      <a:r>
                        <a:rPr lang="fr-FR" sz="1600" dirty="0">
                          <a:effectLst/>
                        </a:rPr>
                        <a:t>Médias, démarches de recherche et de traitement de l’information </a:t>
                      </a:r>
                    </a:p>
                    <a:p>
                      <a:pPr algn="l">
                        <a:lnSpc>
                          <a:spcPct val="107000"/>
                        </a:lnSpc>
                        <a:spcAft>
                          <a:spcPts val="0"/>
                        </a:spcAft>
                      </a:pPr>
                      <a:r>
                        <a:rPr lang="fr-FR" sz="1600" dirty="0">
                          <a:effectLst/>
                        </a:rPr>
                        <a:t> </a:t>
                      </a:r>
                    </a:p>
                    <a:p>
                      <a:pPr algn="l">
                        <a:lnSpc>
                          <a:spcPct val="107000"/>
                        </a:lnSpc>
                        <a:spcAft>
                          <a:spcPts val="0"/>
                        </a:spcAft>
                      </a:pPr>
                      <a:r>
                        <a:rPr lang="fr-FR" sz="1600" dirty="0">
                          <a:effectLst/>
                        </a:rPr>
                        <a:t>Outils numériques pour échanger et communiquer</a:t>
                      </a:r>
                      <a:endParaRPr lang="fr-FR" sz="1600" dirty="0">
                        <a:effectLst/>
                        <a:latin typeface="Calibri" panose="020F0502020204030204" pitchFamily="34" charset="0"/>
                        <a:ea typeface="Calibri" panose="020F0502020204030204" pitchFamily="34" charset="0"/>
                        <a:cs typeface="Vrinda" panose="020B0502040204020203" pitchFamily="34" charset="0"/>
                      </a:endParaRPr>
                    </a:p>
                  </a:txBody>
                  <a:tcPr marL="51435" marR="51435" marT="0" marB="0"/>
                </a:tc>
              </a:tr>
            </a:tbl>
          </a:graphicData>
        </a:graphic>
      </p:graphicFrame>
    </p:spTree>
    <p:extLst>
      <p:ext uri="{BB962C8B-B14F-4D97-AF65-F5344CB8AC3E}">
        <p14:creationId xmlns:p14="http://schemas.microsoft.com/office/powerpoint/2010/main" val="11963631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au 3"/>
          <p:cNvGraphicFramePr>
            <a:graphicFrameLocks noGrp="1"/>
          </p:cNvGraphicFramePr>
          <p:nvPr>
            <p:extLst>
              <p:ext uri="{D42A27DB-BD31-4B8C-83A1-F6EECF244321}">
                <p14:modId xmlns:p14="http://schemas.microsoft.com/office/powerpoint/2010/main" val="1151387476"/>
              </p:ext>
            </p:extLst>
          </p:nvPr>
        </p:nvGraphicFramePr>
        <p:xfrm>
          <a:off x="107504" y="116632"/>
          <a:ext cx="8767136" cy="2178368"/>
        </p:xfrm>
        <a:graphic>
          <a:graphicData uri="http://schemas.openxmlformats.org/drawingml/2006/table">
            <a:tbl>
              <a:tblPr firstRow="1" firstCol="1" bandRow="1">
                <a:tableStyleId>{5C22544A-7EE6-4342-B048-85BDC9FD1C3A}</a:tableStyleId>
              </a:tblPr>
              <a:tblGrid>
                <a:gridCol w="4874496"/>
                <a:gridCol w="3892640"/>
              </a:tblGrid>
              <a:tr h="309247">
                <a:tc>
                  <a:txBody>
                    <a:bodyPr/>
                    <a:lstStyle/>
                    <a:p>
                      <a:pPr>
                        <a:lnSpc>
                          <a:spcPct val="107000"/>
                        </a:lnSpc>
                        <a:spcAft>
                          <a:spcPts val="0"/>
                        </a:spcAft>
                      </a:pPr>
                      <a:r>
                        <a:rPr lang="fr-FR" sz="1400" dirty="0">
                          <a:effectLst/>
                        </a:rPr>
                        <a:t>DOMAINE 3</a:t>
                      </a:r>
                      <a:endParaRPr lang="fr-FR" sz="1400" dirty="0">
                        <a:effectLst/>
                        <a:latin typeface="Calibri" panose="020F0502020204030204" pitchFamily="34" charset="0"/>
                        <a:ea typeface="Calibri" panose="020F0502020204030204" pitchFamily="34" charset="0"/>
                        <a:cs typeface="Vrinda" panose="020B0502040204020203" pitchFamily="34" charset="0"/>
                      </a:endParaRPr>
                    </a:p>
                  </a:txBody>
                  <a:tcPr marL="51435" marR="51435" marT="0" marB="0"/>
                </a:tc>
                <a:tc>
                  <a:txBody>
                    <a:bodyPr/>
                    <a:lstStyle/>
                    <a:p>
                      <a:pPr algn="ctr">
                        <a:lnSpc>
                          <a:spcPct val="107000"/>
                        </a:lnSpc>
                        <a:spcAft>
                          <a:spcPts val="0"/>
                        </a:spcAft>
                      </a:pPr>
                      <a:r>
                        <a:rPr lang="fr-FR" sz="1400" dirty="0">
                          <a:effectLst/>
                        </a:rPr>
                        <a:t>OBJECTIFS de COMPETENCES et </a:t>
                      </a:r>
                      <a:r>
                        <a:rPr lang="fr-FR" sz="1400" dirty="0" smtClean="0">
                          <a:effectLst/>
                        </a:rPr>
                        <a:t>CONNAISSANCES</a:t>
                      </a:r>
                    </a:p>
                    <a:p>
                      <a:pPr algn="ctr">
                        <a:lnSpc>
                          <a:spcPct val="107000"/>
                        </a:lnSpc>
                        <a:spcAft>
                          <a:spcPts val="0"/>
                        </a:spcAft>
                      </a:pPr>
                      <a:endParaRPr lang="fr-FR" sz="1400" dirty="0">
                        <a:effectLst/>
                        <a:latin typeface="Calibri" panose="020F0502020204030204" pitchFamily="34" charset="0"/>
                        <a:ea typeface="Calibri" panose="020F0502020204030204" pitchFamily="34" charset="0"/>
                        <a:cs typeface="Vrinda" panose="020B0502040204020203" pitchFamily="34" charset="0"/>
                      </a:endParaRPr>
                    </a:p>
                  </a:txBody>
                  <a:tcPr marL="51435" marR="51435" marT="0" marB="0"/>
                </a:tc>
              </a:tr>
              <a:tr h="0">
                <a:tc>
                  <a:txBody>
                    <a:bodyPr/>
                    <a:lstStyle/>
                    <a:p>
                      <a:pPr>
                        <a:lnSpc>
                          <a:spcPct val="107000"/>
                        </a:lnSpc>
                        <a:spcAft>
                          <a:spcPts val="0"/>
                        </a:spcAft>
                      </a:pPr>
                      <a:r>
                        <a:rPr lang="fr-FR" sz="1400" dirty="0">
                          <a:solidFill>
                            <a:schemeClr val="tx1"/>
                          </a:solidFill>
                          <a:effectLst/>
                        </a:rPr>
                        <a:t>La formation de la personne et du </a:t>
                      </a:r>
                      <a:r>
                        <a:rPr lang="fr-FR" sz="1400" dirty="0" smtClean="0">
                          <a:solidFill>
                            <a:schemeClr val="tx1"/>
                          </a:solidFill>
                          <a:effectLst/>
                        </a:rPr>
                        <a:t>citoyen</a:t>
                      </a:r>
                      <a:endParaRPr lang="fr-FR" sz="1400" dirty="0">
                        <a:solidFill>
                          <a:schemeClr val="tx1"/>
                        </a:solidFill>
                        <a:effectLst/>
                      </a:endParaRPr>
                    </a:p>
                    <a:p>
                      <a:pPr>
                        <a:lnSpc>
                          <a:spcPct val="107000"/>
                        </a:lnSpc>
                        <a:spcAft>
                          <a:spcPts val="0"/>
                        </a:spcAft>
                      </a:pPr>
                      <a:r>
                        <a:rPr lang="fr-FR" sz="1400" dirty="0">
                          <a:effectLst/>
                        </a:rPr>
                        <a:t>ce domaine vise un apprentissage de la vie en société, de l’action collective et de la citoyenneté, par une formation morale et civique respectueuse des choix personnels et des responsabilités individuelles </a:t>
                      </a:r>
                      <a:endParaRPr lang="fr-FR" sz="1400" dirty="0">
                        <a:effectLst/>
                        <a:latin typeface="Calibri" panose="020F0502020204030204" pitchFamily="34" charset="0"/>
                        <a:ea typeface="Calibri" panose="020F0502020204030204" pitchFamily="34" charset="0"/>
                        <a:cs typeface="Vrinda" panose="020B0502040204020203" pitchFamily="34" charset="0"/>
                      </a:endParaRPr>
                    </a:p>
                  </a:txBody>
                  <a:tcPr marL="51435" marR="51435" marT="0" marB="0"/>
                </a:tc>
                <a:tc>
                  <a:txBody>
                    <a:bodyPr/>
                    <a:lstStyle/>
                    <a:p>
                      <a:pPr>
                        <a:lnSpc>
                          <a:spcPct val="100000"/>
                        </a:lnSpc>
                        <a:spcAft>
                          <a:spcPts val="0"/>
                        </a:spcAft>
                      </a:pPr>
                      <a:r>
                        <a:rPr lang="fr-FR" sz="1400" dirty="0" smtClean="0">
                          <a:effectLst/>
                        </a:rPr>
                        <a:t>Expression </a:t>
                      </a:r>
                      <a:r>
                        <a:rPr lang="fr-FR" sz="1400" dirty="0">
                          <a:effectLst/>
                        </a:rPr>
                        <a:t>de la sensibilité et des opinions, respect des autres </a:t>
                      </a:r>
                    </a:p>
                    <a:p>
                      <a:pPr>
                        <a:lnSpc>
                          <a:spcPct val="100000"/>
                        </a:lnSpc>
                        <a:spcAft>
                          <a:spcPts val="0"/>
                        </a:spcAft>
                      </a:pPr>
                      <a:r>
                        <a:rPr lang="fr-FR" sz="1400" dirty="0">
                          <a:effectLst/>
                        </a:rPr>
                        <a:t> </a:t>
                      </a:r>
                      <a:r>
                        <a:rPr lang="fr-FR" sz="1400" dirty="0" smtClean="0">
                          <a:effectLst/>
                        </a:rPr>
                        <a:t>La </a:t>
                      </a:r>
                      <a:r>
                        <a:rPr lang="fr-FR" sz="1400" dirty="0">
                          <a:effectLst/>
                        </a:rPr>
                        <a:t>règle et le droit </a:t>
                      </a:r>
                    </a:p>
                    <a:p>
                      <a:pPr>
                        <a:lnSpc>
                          <a:spcPct val="100000"/>
                        </a:lnSpc>
                        <a:spcAft>
                          <a:spcPts val="0"/>
                        </a:spcAft>
                      </a:pPr>
                      <a:r>
                        <a:rPr lang="fr-FR" sz="1400" dirty="0">
                          <a:effectLst/>
                        </a:rPr>
                        <a:t> </a:t>
                      </a:r>
                      <a:r>
                        <a:rPr lang="fr-FR" sz="1400" dirty="0" smtClean="0">
                          <a:effectLst/>
                        </a:rPr>
                        <a:t>Réflexion </a:t>
                      </a:r>
                      <a:r>
                        <a:rPr lang="fr-FR" sz="1400" dirty="0">
                          <a:effectLst/>
                        </a:rPr>
                        <a:t>et discernement </a:t>
                      </a:r>
                    </a:p>
                    <a:p>
                      <a:pPr>
                        <a:lnSpc>
                          <a:spcPct val="100000"/>
                        </a:lnSpc>
                        <a:spcAft>
                          <a:spcPts val="0"/>
                        </a:spcAft>
                      </a:pPr>
                      <a:r>
                        <a:rPr lang="fr-FR" sz="1400" dirty="0">
                          <a:effectLst/>
                        </a:rPr>
                        <a:t> </a:t>
                      </a:r>
                      <a:r>
                        <a:rPr lang="fr-FR" sz="1400" dirty="0" smtClean="0">
                          <a:effectLst/>
                        </a:rPr>
                        <a:t>Responsabilité</a:t>
                      </a:r>
                      <a:r>
                        <a:rPr lang="fr-FR" sz="1400" dirty="0">
                          <a:effectLst/>
                        </a:rPr>
                        <a:t>, sens de l’engagement et de </a:t>
                      </a:r>
                      <a:r>
                        <a:rPr lang="fr-FR" sz="1400" dirty="0" smtClean="0">
                          <a:effectLst/>
                        </a:rPr>
                        <a:t>l’initiative</a:t>
                      </a:r>
                    </a:p>
                    <a:p>
                      <a:pPr>
                        <a:lnSpc>
                          <a:spcPct val="100000"/>
                        </a:lnSpc>
                        <a:spcAft>
                          <a:spcPts val="0"/>
                        </a:spcAft>
                      </a:pPr>
                      <a:endParaRPr lang="fr-FR" sz="1400" dirty="0">
                        <a:effectLst/>
                        <a:latin typeface="Calibri" panose="020F0502020204030204" pitchFamily="34" charset="0"/>
                        <a:ea typeface="Calibri" panose="020F0502020204030204" pitchFamily="34" charset="0"/>
                        <a:cs typeface="Vrinda" panose="020B0502040204020203" pitchFamily="34" charset="0"/>
                      </a:endParaRPr>
                    </a:p>
                  </a:txBody>
                  <a:tcPr marL="51435" marR="51435" marT="0" marB="0"/>
                </a:tc>
              </a:tr>
            </a:tbl>
          </a:graphicData>
        </a:graphic>
      </p:graphicFrame>
      <p:graphicFrame>
        <p:nvGraphicFramePr>
          <p:cNvPr id="5" name="Tableau 4"/>
          <p:cNvGraphicFramePr>
            <a:graphicFrameLocks noGrp="1"/>
          </p:cNvGraphicFramePr>
          <p:nvPr>
            <p:extLst>
              <p:ext uri="{D42A27DB-BD31-4B8C-83A1-F6EECF244321}">
                <p14:modId xmlns:p14="http://schemas.microsoft.com/office/powerpoint/2010/main" val="2283530001"/>
              </p:ext>
            </p:extLst>
          </p:nvPr>
        </p:nvGraphicFramePr>
        <p:xfrm>
          <a:off x="107504" y="1916832"/>
          <a:ext cx="8748325" cy="2609025"/>
        </p:xfrm>
        <a:graphic>
          <a:graphicData uri="http://schemas.openxmlformats.org/drawingml/2006/table">
            <a:tbl>
              <a:tblPr firstRow="1" firstCol="1" bandRow="1">
                <a:tableStyleId>{5C22544A-7EE6-4342-B048-85BDC9FD1C3A}</a:tableStyleId>
              </a:tblPr>
              <a:tblGrid>
                <a:gridCol w="4884663"/>
                <a:gridCol w="3863662"/>
              </a:tblGrid>
              <a:tr h="576064">
                <a:tc>
                  <a:txBody>
                    <a:bodyPr/>
                    <a:lstStyle/>
                    <a:p>
                      <a:pPr>
                        <a:lnSpc>
                          <a:spcPct val="107000"/>
                        </a:lnSpc>
                        <a:spcAft>
                          <a:spcPts val="0"/>
                        </a:spcAft>
                      </a:pPr>
                      <a:r>
                        <a:rPr lang="fr-FR" sz="1400" dirty="0">
                          <a:effectLst/>
                        </a:rPr>
                        <a:t>DOMAINE 4</a:t>
                      </a:r>
                      <a:endParaRPr lang="fr-FR" sz="1400" dirty="0">
                        <a:effectLst/>
                        <a:latin typeface="Calibri" panose="020F0502020204030204" pitchFamily="34" charset="0"/>
                        <a:ea typeface="Calibri" panose="020F0502020204030204" pitchFamily="34" charset="0"/>
                        <a:cs typeface="Vrinda" panose="020B0502040204020203" pitchFamily="34" charset="0"/>
                      </a:endParaRPr>
                    </a:p>
                  </a:txBody>
                  <a:tcPr marL="51435" marR="51435" marT="0" marB="0"/>
                </a:tc>
                <a:tc>
                  <a:txBody>
                    <a:bodyPr/>
                    <a:lstStyle/>
                    <a:p>
                      <a:pPr algn="ctr">
                        <a:lnSpc>
                          <a:spcPct val="107000"/>
                        </a:lnSpc>
                        <a:spcAft>
                          <a:spcPts val="0"/>
                        </a:spcAft>
                      </a:pPr>
                      <a:r>
                        <a:rPr lang="fr-FR" sz="1600" dirty="0">
                          <a:effectLst/>
                        </a:rPr>
                        <a:t>OBJECTIFS de COMPETENCES et </a:t>
                      </a:r>
                      <a:r>
                        <a:rPr lang="fr-FR" sz="1600" dirty="0" smtClean="0">
                          <a:effectLst/>
                        </a:rPr>
                        <a:t>CONNAISSANCES</a:t>
                      </a:r>
                    </a:p>
                    <a:p>
                      <a:pPr>
                        <a:lnSpc>
                          <a:spcPct val="107000"/>
                        </a:lnSpc>
                        <a:spcAft>
                          <a:spcPts val="0"/>
                        </a:spcAft>
                      </a:pPr>
                      <a:endParaRPr lang="fr-FR" sz="1600" dirty="0">
                        <a:effectLst/>
                        <a:latin typeface="Calibri" panose="020F0502020204030204" pitchFamily="34" charset="0"/>
                        <a:ea typeface="Calibri" panose="020F0502020204030204" pitchFamily="34" charset="0"/>
                        <a:cs typeface="Vrinda" panose="020B0502040204020203" pitchFamily="34" charset="0"/>
                      </a:endParaRPr>
                    </a:p>
                  </a:txBody>
                  <a:tcPr marL="51435" marR="51435" marT="0" marB="0"/>
                </a:tc>
              </a:tr>
              <a:tr h="1825960">
                <a:tc>
                  <a:txBody>
                    <a:bodyPr/>
                    <a:lstStyle/>
                    <a:p>
                      <a:pPr>
                        <a:lnSpc>
                          <a:spcPct val="107000"/>
                        </a:lnSpc>
                        <a:spcAft>
                          <a:spcPts val="0"/>
                        </a:spcAft>
                      </a:pPr>
                      <a:r>
                        <a:rPr lang="fr-FR" sz="1400" dirty="0">
                          <a:solidFill>
                            <a:schemeClr val="tx1"/>
                          </a:solidFill>
                          <a:effectLst/>
                        </a:rPr>
                        <a:t>Les systèmes naturels et les systèmes techniques</a:t>
                      </a:r>
                    </a:p>
                    <a:p>
                      <a:pPr>
                        <a:lnSpc>
                          <a:spcPct val="107000"/>
                        </a:lnSpc>
                        <a:spcAft>
                          <a:spcPts val="0"/>
                        </a:spcAft>
                      </a:pPr>
                      <a:r>
                        <a:rPr lang="fr-FR" sz="1400" dirty="0">
                          <a:effectLst/>
                        </a:rPr>
                        <a:t>centré sur l'approche scientifique et technique de la Terre et de l’Univers. Il a pour but de développer la curiosité, le sens de l'observation, le goût de la résolution de problèmes. Il inclut des activités de conception et de réalisation technologique. Il introduit à des comportements responsables vis-à-vis de soi et des ressources de la planète.</a:t>
                      </a:r>
                      <a:endParaRPr lang="fr-FR" sz="1400" dirty="0">
                        <a:effectLst/>
                        <a:latin typeface="Calibri" panose="020F0502020204030204" pitchFamily="34" charset="0"/>
                        <a:ea typeface="Calibri" panose="020F0502020204030204" pitchFamily="34" charset="0"/>
                        <a:cs typeface="Vrinda" panose="020B0502040204020203" pitchFamily="34" charset="0"/>
                      </a:endParaRPr>
                    </a:p>
                  </a:txBody>
                  <a:tcPr marL="51435" marR="51435" marT="0" marB="0"/>
                </a:tc>
                <a:tc>
                  <a:txBody>
                    <a:bodyPr/>
                    <a:lstStyle/>
                    <a:p>
                      <a:pPr>
                        <a:lnSpc>
                          <a:spcPct val="150000"/>
                        </a:lnSpc>
                        <a:spcAft>
                          <a:spcPts val="0"/>
                        </a:spcAft>
                      </a:pPr>
                      <a:r>
                        <a:rPr lang="fr-FR" sz="1600" dirty="0">
                          <a:effectLst/>
                        </a:rPr>
                        <a:t> </a:t>
                      </a:r>
                      <a:r>
                        <a:rPr lang="fr-FR" sz="1600" dirty="0" smtClean="0">
                          <a:effectLst/>
                        </a:rPr>
                        <a:t>Démarches </a:t>
                      </a:r>
                      <a:r>
                        <a:rPr lang="fr-FR" sz="1600" dirty="0">
                          <a:effectLst/>
                        </a:rPr>
                        <a:t>scientifiques </a:t>
                      </a:r>
                    </a:p>
                    <a:p>
                      <a:pPr>
                        <a:lnSpc>
                          <a:spcPct val="150000"/>
                        </a:lnSpc>
                        <a:spcAft>
                          <a:spcPts val="0"/>
                        </a:spcAft>
                      </a:pPr>
                      <a:r>
                        <a:rPr lang="fr-FR" sz="1600" dirty="0">
                          <a:effectLst/>
                        </a:rPr>
                        <a:t> </a:t>
                      </a:r>
                      <a:r>
                        <a:rPr lang="fr-FR" sz="1600" dirty="0" smtClean="0">
                          <a:effectLst/>
                        </a:rPr>
                        <a:t>Conception</a:t>
                      </a:r>
                      <a:r>
                        <a:rPr lang="fr-FR" sz="1600" dirty="0">
                          <a:effectLst/>
                        </a:rPr>
                        <a:t>, création, réalisation</a:t>
                      </a:r>
                    </a:p>
                    <a:p>
                      <a:pPr>
                        <a:lnSpc>
                          <a:spcPct val="150000"/>
                        </a:lnSpc>
                        <a:spcAft>
                          <a:spcPts val="0"/>
                        </a:spcAft>
                      </a:pPr>
                      <a:r>
                        <a:rPr lang="fr-FR" sz="1600" dirty="0">
                          <a:effectLst/>
                        </a:rPr>
                        <a:t> </a:t>
                      </a:r>
                      <a:r>
                        <a:rPr lang="fr-FR" sz="1600" dirty="0" smtClean="0">
                          <a:effectLst/>
                        </a:rPr>
                        <a:t>Responsabilités </a:t>
                      </a:r>
                      <a:r>
                        <a:rPr lang="fr-FR" sz="1600" dirty="0">
                          <a:effectLst/>
                        </a:rPr>
                        <a:t>individuelles et collectives </a:t>
                      </a:r>
                    </a:p>
                    <a:p>
                      <a:pPr>
                        <a:lnSpc>
                          <a:spcPct val="150000"/>
                        </a:lnSpc>
                        <a:spcAft>
                          <a:spcPts val="0"/>
                        </a:spcAft>
                      </a:pPr>
                      <a:r>
                        <a:rPr lang="fr-FR" sz="1600" dirty="0">
                          <a:effectLst/>
                        </a:rPr>
                        <a:t> </a:t>
                      </a:r>
                      <a:endParaRPr lang="fr-FR" sz="1600" dirty="0">
                        <a:effectLst/>
                        <a:latin typeface="Calibri" panose="020F0502020204030204" pitchFamily="34" charset="0"/>
                        <a:ea typeface="Calibri" panose="020F0502020204030204" pitchFamily="34" charset="0"/>
                        <a:cs typeface="Vrinda" panose="020B0502040204020203" pitchFamily="34" charset="0"/>
                      </a:endParaRPr>
                    </a:p>
                  </a:txBody>
                  <a:tcPr marL="51435" marR="51435" marT="0" marB="0"/>
                </a:tc>
              </a:tr>
            </a:tbl>
          </a:graphicData>
        </a:graphic>
      </p:graphicFrame>
      <p:graphicFrame>
        <p:nvGraphicFramePr>
          <p:cNvPr id="6" name="Tableau 5"/>
          <p:cNvGraphicFramePr>
            <a:graphicFrameLocks noGrp="1"/>
          </p:cNvGraphicFramePr>
          <p:nvPr>
            <p:extLst>
              <p:ext uri="{D42A27DB-BD31-4B8C-83A1-F6EECF244321}">
                <p14:modId xmlns:p14="http://schemas.microsoft.com/office/powerpoint/2010/main" val="2587145698"/>
              </p:ext>
            </p:extLst>
          </p:nvPr>
        </p:nvGraphicFramePr>
        <p:xfrm>
          <a:off x="107504" y="4365104"/>
          <a:ext cx="8801963" cy="2897442"/>
        </p:xfrm>
        <a:graphic>
          <a:graphicData uri="http://schemas.openxmlformats.org/drawingml/2006/table">
            <a:tbl>
              <a:tblPr firstRow="1" firstCol="1" bandRow="1">
                <a:tableStyleId>{5C22544A-7EE6-4342-B048-85BDC9FD1C3A}</a:tableStyleId>
              </a:tblPr>
              <a:tblGrid>
                <a:gridCol w="4938300"/>
                <a:gridCol w="3863663"/>
              </a:tblGrid>
              <a:tr h="504056">
                <a:tc>
                  <a:txBody>
                    <a:bodyPr/>
                    <a:lstStyle/>
                    <a:p>
                      <a:pPr>
                        <a:lnSpc>
                          <a:spcPct val="107000"/>
                        </a:lnSpc>
                        <a:spcAft>
                          <a:spcPts val="0"/>
                        </a:spcAft>
                      </a:pPr>
                      <a:r>
                        <a:rPr lang="fr-FR" sz="1600" dirty="0">
                          <a:effectLst/>
                        </a:rPr>
                        <a:t>DOMAINE 5</a:t>
                      </a:r>
                      <a:endParaRPr lang="fr-FR" sz="1600" dirty="0">
                        <a:effectLst/>
                        <a:latin typeface="Calibri" panose="020F0502020204030204" pitchFamily="34" charset="0"/>
                        <a:ea typeface="Calibri" panose="020F0502020204030204" pitchFamily="34" charset="0"/>
                        <a:cs typeface="Vrinda" panose="020B0502040204020203" pitchFamily="34" charset="0"/>
                      </a:endParaRPr>
                    </a:p>
                  </a:txBody>
                  <a:tcPr marL="51435" marR="51435" marT="0" marB="0"/>
                </a:tc>
                <a:tc>
                  <a:txBody>
                    <a:bodyPr/>
                    <a:lstStyle/>
                    <a:p>
                      <a:pPr algn="ctr">
                        <a:lnSpc>
                          <a:spcPct val="107000"/>
                        </a:lnSpc>
                        <a:spcAft>
                          <a:spcPts val="0"/>
                        </a:spcAft>
                      </a:pPr>
                      <a:r>
                        <a:rPr lang="fr-FR" sz="1600" dirty="0">
                          <a:effectLst/>
                        </a:rPr>
                        <a:t>OBJECTIFS de COMPETENCES et </a:t>
                      </a:r>
                      <a:r>
                        <a:rPr lang="fr-FR" sz="1600" dirty="0" smtClean="0">
                          <a:effectLst/>
                        </a:rPr>
                        <a:t>CONNAISSANCES</a:t>
                      </a:r>
                    </a:p>
                    <a:p>
                      <a:pPr algn="ctr">
                        <a:lnSpc>
                          <a:spcPct val="107000"/>
                        </a:lnSpc>
                        <a:spcAft>
                          <a:spcPts val="0"/>
                        </a:spcAft>
                      </a:pPr>
                      <a:endParaRPr lang="fr-FR" sz="1600" dirty="0">
                        <a:effectLst/>
                        <a:latin typeface="Calibri" panose="020F0502020204030204" pitchFamily="34" charset="0"/>
                        <a:ea typeface="Calibri" panose="020F0502020204030204" pitchFamily="34" charset="0"/>
                        <a:cs typeface="Vrinda" panose="020B0502040204020203" pitchFamily="34" charset="0"/>
                      </a:endParaRPr>
                    </a:p>
                  </a:txBody>
                  <a:tcPr marL="51435" marR="51435" marT="0" marB="0"/>
                </a:tc>
              </a:tr>
              <a:tr h="1493363">
                <a:tc>
                  <a:txBody>
                    <a:bodyPr/>
                    <a:lstStyle/>
                    <a:p>
                      <a:pPr>
                        <a:lnSpc>
                          <a:spcPct val="107000"/>
                        </a:lnSpc>
                        <a:spcAft>
                          <a:spcPts val="0"/>
                        </a:spcAft>
                      </a:pPr>
                      <a:r>
                        <a:rPr lang="fr-FR" sz="1800" dirty="0" smtClean="0">
                          <a:solidFill>
                            <a:schemeClr val="tx1"/>
                          </a:solidFill>
                          <a:effectLst/>
                        </a:rPr>
                        <a:t>les représentations du monde et l’activité humaine </a:t>
                      </a:r>
                      <a:endParaRPr lang="fr-FR" sz="1800" b="0" i="0" u="none" strike="noStrike" kern="1200" baseline="0" dirty="0" smtClean="0">
                        <a:solidFill>
                          <a:schemeClr val="tx1"/>
                        </a:solidFill>
                        <a:latin typeface="+mn-lt"/>
                        <a:ea typeface="+mn-ea"/>
                        <a:cs typeface="+mn-cs"/>
                      </a:endParaRPr>
                    </a:p>
                    <a:p>
                      <a:r>
                        <a:rPr lang="fr-FR" sz="1800" b="0" i="0" u="none" strike="noStrike" kern="1200" baseline="0" dirty="0" smtClean="0">
                          <a:solidFill>
                            <a:schemeClr val="lt1"/>
                          </a:solidFill>
                          <a:latin typeface="+mn-lt"/>
                          <a:ea typeface="+mn-ea"/>
                          <a:cs typeface="+mn-cs"/>
                        </a:rPr>
                        <a:t> </a:t>
                      </a:r>
                      <a:r>
                        <a:rPr lang="fr-FR" sz="1600" b="1" i="0" u="none" strike="noStrike" kern="1200" baseline="0" dirty="0" smtClean="0">
                          <a:solidFill>
                            <a:schemeClr val="lt1"/>
                          </a:solidFill>
                          <a:latin typeface="+mn-lt"/>
                          <a:ea typeface="+mn-ea"/>
                          <a:cs typeface="+mn-cs"/>
                        </a:rPr>
                        <a:t>Ce domaine est consacré à la compréhension des sociétés dans le temps et dans l’espace, à l’interprétation de leurs productions culturelles et à la connaissance du monde social contemporain.</a:t>
                      </a:r>
                      <a:endParaRPr lang="fr-FR" sz="1600" b="1" dirty="0" smtClean="0">
                        <a:effectLst/>
                      </a:endParaRPr>
                    </a:p>
                    <a:p>
                      <a:pPr>
                        <a:lnSpc>
                          <a:spcPct val="107000"/>
                        </a:lnSpc>
                        <a:spcAft>
                          <a:spcPts val="0"/>
                        </a:spcAft>
                      </a:pPr>
                      <a:r>
                        <a:rPr lang="fr-FR" sz="1600" b="1" dirty="0" smtClean="0">
                          <a:effectLst/>
                        </a:rPr>
                        <a:t>Ce domaine ouvre à</a:t>
                      </a:r>
                      <a:r>
                        <a:rPr lang="fr-FR" sz="1600" b="1" baseline="0" dirty="0" smtClean="0">
                          <a:effectLst/>
                        </a:rPr>
                        <a:t> </a:t>
                      </a:r>
                      <a:r>
                        <a:rPr lang="fr-FR" sz="1600" b="1" dirty="0" smtClean="0">
                          <a:effectLst/>
                        </a:rPr>
                        <a:t>une </a:t>
                      </a:r>
                      <a:r>
                        <a:rPr lang="fr-FR" sz="1600" b="1" dirty="0">
                          <a:effectLst/>
                        </a:rPr>
                        <a:t>réflexion sur la condition humaine</a:t>
                      </a:r>
                      <a:r>
                        <a:rPr lang="fr-FR" sz="1600" b="1" dirty="0" smtClean="0">
                          <a:effectLst/>
                        </a:rPr>
                        <a:t>.</a:t>
                      </a:r>
                      <a:endParaRPr lang="fr-FR" sz="1600" b="1" dirty="0">
                        <a:effectLst/>
                      </a:endParaRPr>
                    </a:p>
                  </a:txBody>
                  <a:tcPr marL="51435" marR="51435" marT="0" marB="0"/>
                </a:tc>
                <a:tc>
                  <a:txBody>
                    <a:bodyPr/>
                    <a:lstStyle/>
                    <a:p>
                      <a:pPr>
                        <a:lnSpc>
                          <a:spcPct val="107000"/>
                        </a:lnSpc>
                        <a:spcAft>
                          <a:spcPts val="0"/>
                        </a:spcAft>
                      </a:pPr>
                      <a:r>
                        <a:rPr lang="fr-FR" sz="1600" dirty="0">
                          <a:effectLst/>
                        </a:rPr>
                        <a:t> </a:t>
                      </a:r>
                      <a:endParaRPr lang="fr-FR" sz="1600" dirty="0" smtClean="0">
                        <a:effectLst/>
                      </a:endParaRPr>
                    </a:p>
                    <a:p>
                      <a:pPr>
                        <a:lnSpc>
                          <a:spcPct val="107000"/>
                        </a:lnSpc>
                        <a:spcAft>
                          <a:spcPts val="0"/>
                        </a:spcAft>
                      </a:pPr>
                      <a:r>
                        <a:rPr lang="fr-FR" sz="1600" dirty="0" smtClean="0">
                          <a:effectLst/>
                        </a:rPr>
                        <a:t>L’espace </a:t>
                      </a:r>
                      <a:r>
                        <a:rPr lang="fr-FR" sz="1600" dirty="0">
                          <a:effectLst/>
                        </a:rPr>
                        <a:t>et le temps </a:t>
                      </a:r>
                    </a:p>
                    <a:p>
                      <a:pPr>
                        <a:lnSpc>
                          <a:spcPct val="150000"/>
                        </a:lnSpc>
                        <a:spcAft>
                          <a:spcPts val="0"/>
                        </a:spcAft>
                      </a:pPr>
                      <a:r>
                        <a:rPr lang="fr-FR" sz="1600" dirty="0">
                          <a:effectLst/>
                        </a:rPr>
                        <a:t> </a:t>
                      </a:r>
                      <a:r>
                        <a:rPr lang="fr-FR" sz="1600" dirty="0" smtClean="0">
                          <a:effectLst/>
                        </a:rPr>
                        <a:t>Organisations </a:t>
                      </a:r>
                      <a:r>
                        <a:rPr lang="fr-FR" sz="1600" dirty="0">
                          <a:effectLst/>
                        </a:rPr>
                        <a:t>et représentations du monde </a:t>
                      </a:r>
                    </a:p>
                    <a:p>
                      <a:pPr>
                        <a:lnSpc>
                          <a:spcPct val="150000"/>
                        </a:lnSpc>
                        <a:spcAft>
                          <a:spcPts val="0"/>
                        </a:spcAft>
                      </a:pPr>
                      <a:r>
                        <a:rPr lang="fr-FR" sz="1600" dirty="0">
                          <a:effectLst/>
                        </a:rPr>
                        <a:t> </a:t>
                      </a:r>
                      <a:r>
                        <a:rPr lang="fr-FR" sz="1600" dirty="0" smtClean="0">
                          <a:effectLst/>
                        </a:rPr>
                        <a:t>Invention</a:t>
                      </a:r>
                      <a:r>
                        <a:rPr lang="fr-FR" sz="1600" dirty="0">
                          <a:effectLst/>
                        </a:rPr>
                        <a:t>, élaboration, production </a:t>
                      </a:r>
                    </a:p>
                  </a:txBody>
                  <a:tcPr marL="51435" marR="51435" marT="0" marB="0"/>
                </a:tc>
              </a:tr>
            </a:tbl>
          </a:graphicData>
        </a:graphic>
      </p:graphicFrame>
    </p:spTree>
    <p:extLst>
      <p:ext uri="{BB962C8B-B14F-4D97-AF65-F5344CB8AC3E}">
        <p14:creationId xmlns:p14="http://schemas.microsoft.com/office/powerpoint/2010/main" val="20350048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23528" y="3140968"/>
            <a:ext cx="8229600" cy="1143000"/>
          </a:xfrm>
        </p:spPr>
        <p:txBody>
          <a:bodyPr>
            <a:normAutofit/>
          </a:bodyPr>
          <a:lstStyle/>
          <a:p>
            <a:r>
              <a:rPr lang="fr-FR" sz="3200" b="1" dirty="0" smtClean="0"/>
              <a:t>Une synthèse de présentation par les 5 vidéos.</a:t>
            </a:r>
            <a:endParaRPr lang="fr-FR" sz="3200" b="1" dirty="0"/>
          </a:p>
        </p:txBody>
      </p:sp>
    </p:spTree>
    <p:extLst>
      <p:ext uri="{BB962C8B-B14F-4D97-AF65-F5344CB8AC3E}">
        <p14:creationId xmlns:p14="http://schemas.microsoft.com/office/powerpoint/2010/main" val="230605641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347729" y="360608"/>
            <a:ext cx="5042079" cy="523220"/>
          </a:xfrm>
          <a:prstGeom prst="rect">
            <a:avLst/>
          </a:prstGeom>
          <a:noFill/>
        </p:spPr>
        <p:txBody>
          <a:bodyPr wrap="square" rtlCol="0">
            <a:spAutoFit/>
          </a:bodyPr>
          <a:lstStyle/>
          <a:p>
            <a:r>
              <a:rPr lang="fr-FR" sz="2800" b="1" dirty="0" smtClean="0">
                <a:solidFill>
                  <a:schemeClr val="accent5"/>
                </a:solidFill>
                <a:latin typeface="+mj-lt"/>
              </a:rPr>
              <a:t>Des points à souligner : </a:t>
            </a:r>
            <a:endParaRPr lang="fr-FR" sz="2800" b="1" dirty="0">
              <a:solidFill>
                <a:schemeClr val="accent5"/>
              </a:solidFill>
              <a:latin typeface="+mj-lt"/>
            </a:endParaRPr>
          </a:p>
        </p:txBody>
      </p:sp>
      <p:sp>
        <p:nvSpPr>
          <p:cNvPr id="5" name="ZoneTexte 4"/>
          <p:cNvSpPr txBox="1"/>
          <p:nvPr/>
        </p:nvSpPr>
        <p:spPr>
          <a:xfrm>
            <a:off x="347730" y="1197736"/>
            <a:ext cx="7794938" cy="3970318"/>
          </a:xfrm>
          <a:prstGeom prst="rect">
            <a:avLst/>
          </a:prstGeom>
          <a:noFill/>
        </p:spPr>
        <p:txBody>
          <a:bodyPr wrap="square" rtlCol="0">
            <a:spAutoFit/>
          </a:bodyPr>
          <a:lstStyle/>
          <a:p>
            <a:pPr marL="285750" indent="-285750">
              <a:buFont typeface="Wingdings" panose="05000000000000000000" pitchFamily="2" charset="2"/>
              <a:buChar char="Ø"/>
            </a:pPr>
            <a:r>
              <a:rPr lang="fr-FR" dirty="0" smtClean="0"/>
              <a:t>Centration sur la description de l’activité de l’élève qui apprend dans les commentaires de chacun des domaines </a:t>
            </a:r>
          </a:p>
          <a:p>
            <a:pPr marL="285750" indent="-285750">
              <a:buFont typeface="Wingdings" panose="05000000000000000000" pitchFamily="2" charset="2"/>
              <a:buChar char="Ø"/>
            </a:pPr>
            <a:endParaRPr lang="fr-FR" dirty="0"/>
          </a:p>
          <a:p>
            <a:pPr marL="285750" indent="-285750">
              <a:buFont typeface="Wingdings" panose="05000000000000000000" pitchFamily="2" charset="2"/>
              <a:buChar char="Ø"/>
            </a:pPr>
            <a:r>
              <a:rPr lang="fr-FR" dirty="0" smtClean="0"/>
              <a:t>Une appropriation réaffirmée des principes du SCCCC dans les programmes disciplinaires </a:t>
            </a:r>
          </a:p>
          <a:p>
            <a:pPr marL="285750" indent="-285750">
              <a:buFont typeface="Wingdings" panose="05000000000000000000" pitchFamily="2" charset="2"/>
              <a:buChar char="Ø"/>
            </a:pPr>
            <a:endParaRPr lang="fr-FR" dirty="0"/>
          </a:p>
          <a:p>
            <a:pPr marL="285750" indent="-285750">
              <a:buFont typeface="Wingdings" panose="05000000000000000000" pitchFamily="2" charset="2"/>
              <a:buChar char="Ø"/>
            </a:pPr>
            <a:r>
              <a:rPr lang="fr-FR" dirty="0" smtClean="0"/>
              <a:t>Des modalités déjà inscrites dans les projets de programmes :</a:t>
            </a:r>
            <a:endParaRPr lang="fr-FR" dirty="0"/>
          </a:p>
          <a:p>
            <a:pPr marL="742950" lvl="1" indent="-285750">
              <a:buFont typeface="Wingdings" panose="05000000000000000000" pitchFamily="2" charset="2"/>
              <a:buChar char="§"/>
            </a:pPr>
            <a:r>
              <a:rPr lang="fr-FR" dirty="0" smtClean="0"/>
              <a:t>Des « parcours » complémentaires déclinés pour chaque cycle : parcours du citoyen (EMC), parcours EAC,  parcours d’orientation (PIIODMEP)</a:t>
            </a:r>
          </a:p>
          <a:p>
            <a:pPr lvl="1"/>
            <a:endParaRPr lang="fr-FR" dirty="0" smtClean="0"/>
          </a:p>
          <a:p>
            <a:pPr marL="742950" lvl="1" indent="-285750">
              <a:buFont typeface="Wingdings" panose="05000000000000000000" pitchFamily="2" charset="2"/>
              <a:buChar char="§"/>
            </a:pPr>
            <a:r>
              <a:rPr lang="fr-FR" dirty="0" smtClean="0"/>
              <a:t>L’accompagnement personnalisé en 6</a:t>
            </a:r>
            <a:r>
              <a:rPr lang="fr-FR" baseline="30000" dirty="0" smtClean="0"/>
              <a:t>ème</a:t>
            </a:r>
            <a:r>
              <a:rPr lang="fr-FR" dirty="0" smtClean="0"/>
              <a:t> </a:t>
            </a:r>
          </a:p>
          <a:p>
            <a:pPr lvl="1"/>
            <a:endParaRPr lang="fr-FR" dirty="0" smtClean="0"/>
          </a:p>
          <a:p>
            <a:pPr marL="742950" lvl="1" indent="-285750">
              <a:buFont typeface="Wingdings" panose="05000000000000000000" pitchFamily="2" charset="2"/>
              <a:buChar char="§"/>
            </a:pPr>
            <a:r>
              <a:rPr lang="fr-FR" dirty="0" smtClean="0"/>
              <a:t>Les ateliers de pratique interdisciplinaires dans le cycle 4</a:t>
            </a:r>
          </a:p>
          <a:p>
            <a:pPr marL="285750" indent="-285750">
              <a:buFont typeface="Wingdings" panose="05000000000000000000" pitchFamily="2" charset="2"/>
              <a:buChar char="§"/>
            </a:pPr>
            <a:endParaRPr lang="fr-FR" dirty="0"/>
          </a:p>
        </p:txBody>
      </p:sp>
    </p:spTree>
    <p:extLst>
      <p:ext uri="{BB962C8B-B14F-4D97-AF65-F5344CB8AC3E}">
        <p14:creationId xmlns:p14="http://schemas.microsoft.com/office/powerpoint/2010/main" val="383684455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5314602"/>
          </a:xfrm>
        </p:spPr>
        <p:txBody>
          <a:bodyPr>
            <a:normAutofit/>
          </a:bodyPr>
          <a:lstStyle/>
          <a:p>
            <a:pPr algn="l"/>
            <a:r>
              <a:rPr lang="fr-FR" sz="2800" b="1" dirty="0" smtClean="0"/>
              <a:t>Le texte du SC4 constitue la « toile de fond » sur laquelle vont s’accrocher les programmes.</a:t>
            </a:r>
            <a:br>
              <a:rPr lang="fr-FR" sz="2800" b="1" dirty="0" smtClean="0"/>
            </a:br>
            <a:r>
              <a:rPr lang="fr-FR" sz="2800" b="1" dirty="0"/>
              <a:t/>
            </a:r>
            <a:br>
              <a:rPr lang="fr-FR" sz="2800" b="1" dirty="0"/>
            </a:br>
            <a:r>
              <a:rPr lang="fr-FR" sz="2800" b="1" dirty="0" smtClean="0"/>
              <a:t>Les programmes vont donc « décliner » le socle dans chaque discipline.</a:t>
            </a:r>
            <a:endParaRPr lang="fr-FR" sz="2800" b="1" dirty="0"/>
          </a:p>
        </p:txBody>
      </p:sp>
    </p:spTree>
    <p:extLst>
      <p:ext uri="{BB962C8B-B14F-4D97-AF65-F5344CB8AC3E}">
        <p14:creationId xmlns:p14="http://schemas.microsoft.com/office/powerpoint/2010/main" val="99144858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95536" y="2636912"/>
            <a:ext cx="8229600" cy="1143000"/>
          </a:xfrm>
        </p:spPr>
        <p:txBody>
          <a:bodyPr>
            <a:normAutofit/>
          </a:bodyPr>
          <a:lstStyle/>
          <a:p>
            <a:r>
              <a:rPr lang="fr-FR" sz="2800" b="1" dirty="0" smtClean="0"/>
              <a:t>LES TEXTES « FONDATEURS »</a:t>
            </a:r>
            <a:endParaRPr lang="fr-FR" sz="2800" b="1" dirty="0"/>
          </a:p>
        </p:txBody>
      </p:sp>
    </p:spTree>
    <p:extLst>
      <p:ext uri="{BB962C8B-B14F-4D97-AF65-F5344CB8AC3E}">
        <p14:creationId xmlns:p14="http://schemas.microsoft.com/office/powerpoint/2010/main" val="4172356804"/>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 4" descr="arrière plan MEN.jpg"/>
          <p:cNvPicPr>
            <a:picLocks noChangeAspect="1"/>
          </p:cNvPicPr>
          <p:nvPr/>
        </p:nvPicPr>
        <p:blipFill>
          <a:blip r:embed="rId2" cstate="print"/>
          <a:stretch>
            <a:fillRect/>
          </a:stretch>
        </p:blipFill>
        <p:spPr>
          <a:xfrm>
            <a:off x="2028" y="0"/>
            <a:ext cx="9139943" cy="6858000"/>
          </a:xfrm>
          <a:prstGeom prst="rect">
            <a:avLst/>
          </a:prstGeom>
        </p:spPr>
      </p:pic>
      <p:sp>
        <p:nvSpPr>
          <p:cNvPr id="3" name="Espace réservé du pied de page 2"/>
          <p:cNvSpPr>
            <a:spLocks noGrp="1"/>
          </p:cNvSpPr>
          <p:nvPr>
            <p:ph type="ftr" sz="quarter" idx="11"/>
          </p:nvPr>
        </p:nvSpPr>
        <p:spPr/>
        <p:txBody>
          <a:bodyPr/>
          <a:lstStyle/>
          <a:p>
            <a:r>
              <a:rPr lang="fr-FR" smtClean="0"/>
              <a:t>AMATTE Lionel - CMI EPS Nouvelle-Calédonie</a:t>
            </a:r>
            <a:endParaRPr lang="fr-FR"/>
          </a:p>
        </p:txBody>
      </p:sp>
      <p:sp>
        <p:nvSpPr>
          <p:cNvPr id="4" name="Espace réservé du numéro de diapositive 3"/>
          <p:cNvSpPr>
            <a:spLocks noGrp="1"/>
          </p:cNvSpPr>
          <p:nvPr>
            <p:ph type="sldNum" sz="quarter" idx="12"/>
          </p:nvPr>
        </p:nvSpPr>
        <p:spPr/>
        <p:txBody>
          <a:bodyPr/>
          <a:lstStyle/>
          <a:p>
            <a:fld id="{1A0A4B5C-B81D-47E8-A5D6-823BCF025DBF}" type="slidenum">
              <a:rPr lang="fr-FR" smtClean="0"/>
              <a:pPr/>
              <a:t>30</a:t>
            </a:fld>
            <a:endParaRPr lang="fr-FR"/>
          </a:p>
        </p:txBody>
      </p:sp>
      <p:sp>
        <p:nvSpPr>
          <p:cNvPr id="6" name="Espace réservé du pied de page 1"/>
          <p:cNvSpPr txBox="1">
            <a:spLocks/>
          </p:cNvSpPr>
          <p:nvPr/>
        </p:nvSpPr>
        <p:spPr>
          <a:xfrm>
            <a:off x="3124200" y="6356350"/>
            <a:ext cx="2895600" cy="365125"/>
          </a:xfrm>
          <a:prstGeom prst="rect">
            <a:avLst/>
          </a:prstGeom>
        </p:spPr>
        <p:txBody>
          <a:bodyPr vert="horz" lIns="91440" tIns="45720" rIns="91440" bIns="4572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1200" b="0" i="0" u="none" strike="noStrike" kern="1200" cap="none" spc="0" normalizeH="0" baseline="0" noProof="0" smtClean="0">
                <a:ln>
                  <a:noFill/>
                </a:ln>
                <a:solidFill>
                  <a:schemeClr val="tx1">
                    <a:tint val="75000"/>
                  </a:schemeClr>
                </a:solidFill>
                <a:effectLst/>
                <a:uLnTx/>
                <a:uFillTx/>
                <a:latin typeface="+mn-lt"/>
                <a:ea typeface="+mn-ea"/>
                <a:cs typeface="+mn-cs"/>
              </a:rPr>
              <a:t>AMATTE Lionel - CMI EPS Nouvelle-Calédonie</a:t>
            </a:r>
            <a:endParaRPr kumimoji="0" lang="fr-FR"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7" name="Espace réservé du numéro de diapositive 2"/>
          <p:cNvSpPr txBox="1">
            <a:spLocks/>
          </p:cNvSpPr>
          <p:nvPr/>
        </p:nvSpPr>
        <p:spPr>
          <a:xfrm>
            <a:off x="6553200" y="6356350"/>
            <a:ext cx="2133600" cy="365125"/>
          </a:xfrm>
          <a:prstGeom prst="rect">
            <a:avLst/>
          </a:prstGeom>
        </p:spPr>
        <p:txBody>
          <a:bodyPr vert="horz" lIns="91440" tIns="45720" rIns="91440" bIns="45720" rtlCol="0" anchor="ctr"/>
          <a:lstStyle/>
          <a:p>
            <a:pPr marL="0" marR="0" lvl="0" indent="0" algn="r" defTabSz="914400" rtl="0" eaLnBrk="1" fontAlgn="auto" latinLnBrk="0" hangingPunct="1">
              <a:lnSpc>
                <a:spcPct val="100000"/>
              </a:lnSpc>
              <a:spcBef>
                <a:spcPts val="0"/>
              </a:spcBef>
              <a:spcAft>
                <a:spcPts val="0"/>
              </a:spcAft>
              <a:buClrTx/>
              <a:buSzTx/>
              <a:buFontTx/>
              <a:buNone/>
              <a:tabLst/>
              <a:defRPr/>
            </a:pPr>
            <a:fld id="{1A0A4B5C-B81D-47E8-A5D6-823BCF025DBF}" type="slidenum">
              <a:rPr kumimoji="0" lang="fr-FR" sz="1200" b="0" i="0" u="none" strike="noStrike" kern="1200" cap="none" spc="0" normalizeH="0" baseline="0" noProof="0" smtClean="0">
                <a:ln>
                  <a:noFill/>
                </a:ln>
                <a:solidFill>
                  <a:schemeClr val="tx1">
                    <a:tint val="75000"/>
                  </a:schemeClr>
                </a:solidFill>
                <a:effectLst/>
                <a:uLnTx/>
                <a:uFillTx/>
                <a:latin typeface="+mn-lt"/>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30</a:t>
            </a:fld>
            <a:endParaRPr kumimoji="0" lang="fr-FR"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8" name="ZoneTexte 7"/>
          <p:cNvSpPr txBox="1"/>
          <p:nvPr/>
        </p:nvSpPr>
        <p:spPr>
          <a:xfrm>
            <a:off x="251519" y="0"/>
            <a:ext cx="2695481" cy="369332"/>
          </a:xfrm>
          <a:prstGeom prst="rect">
            <a:avLst/>
          </a:prstGeom>
          <a:noFill/>
        </p:spPr>
        <p:txBody>
          <a:bodyPr wrap="none" rtlCol="0">
            <a:spAutoFit/>
          </a:bodyPr>
          <a:lstStyle/>
          <a:p>
            <a:r>
              <a:rPr lang="fr-FR" b="1" u="sng" dirty="0" smtClean="0">
                <a:solidFill>
                  <a:schemeClr val="accent5">
                    <a:lumMod val="50000"/>
                  </a:schemeClr>
                </a:solidFill>
              </a:rPr>
              <a:t>Un projet de programmes</a:t>
            </a:r>
            <a:endParaRPr lang="fr-FR" b="1" u="sng" dirty="0">
              <a:solidFill>
                <a:schemeClr val="accent2">
                  <a:lumMod val="60000"/>
                  <a:lumOff val="40000"/>
                </a:schemeClr>
              </a:solidFill>
            </a:endParaRPr>
          </a:p>
        </p:txBody>
      </p:sp>
      <p:sp>
        <p:nvSpPr>
          <p:cNvPr id="9" name="ZoneTexte 8"/>
          <p:cNvSpPr txBox="1"/>
          <p:nvPr/>
        </p:nvSpPr>
        <p:spPr>
          <a:xfrm>
            <a:off x="10908" y="317262"/>
            <a:ext cx="8846640" cy="6001643"/>
          </a:xfrm>
          <a:prstGeom prst="rect">
            <a:avLst/>
          </a:prstGeom>
          <a:noFill/>
        </p:spPr>
        <p:txBody>
          <a:bodyPr wrap="square" rtlCol="0">
            <a:spAutoFit/>
          </a:bodyPr>
          <a:lstStyle/>
          <a:p>
            <a:r>
              <a:rPr lang="fr-FR" sz="1600" b="1" i="1" u="sng" dirty="0" smtClean="0"/>
              <a:t>La consultation sur les projets de programmes</a:t>
            </a:r>
          </a:p>
          <a:p>
            <a:endParaRPr lang="fr-FR" sz="1600" b="1" i="1" dirty="0" smtClean="0"/>
          </a:p>
          <a:p>
            <a:r>
              <a:rPr lang="fr-FR" sz="1600" dirty="0" smtClean="0"/>
              <a:t>Le CSP souhaite insister sur le fait que </a:t>
            </a:r>
            <a:r>
              <a:rPr lang="fr-FR" sz="1600" b="1" dirty="0" smtClean="0"/>
              <a:t>les projets de programmes de cycle soumis à consultation </a:t>
            </a:r>
            <a:r>
              <a:rPr lang="fr-FR" sz="1600" b="1" dirty="0" smtClean="0">
                <a:solidFill>
                  <a:srgbClr val="FF0000"/>
                </a:solidFill>
              </a:rPr>
              <a:t>constituent </a:t>
            </a:r>
            <a:r>
              <a:rPr lang="fr-FR" sz="1600" b="1" i="1" u="sng" dirty="0" smtClean="0">
                <a:solidFill>
                  <a:srgbClr val="FF0000"/>
                </a:solidFill>
              </a:rPr>
              <a:t>une première proposition</a:t>
            </a:r>
            <a:r>
              <a:rPr lang="fr-FR" sz="1600" b="1" dirty="0" smtClean="0">
                <a:solidFill>
                  <a:srgbClr val="FF0000"/>
                </a:solidFill>
              </a:rPr>
              <a:t>, une préfiguration qui nécessite encore d’être travaillée. Ils seront </a:t>
            </a:r>
            <a:r>
              <a:rPr lang="fr-FR" sz="1600" dirty="0" smtClean="0">
                <a:solidFill>
                  <a:srgbClr val="FF0000"/>
                </a:solidFill>
              </a:rPr>
              <a:t>réexaminés et amendés suite aux avis et propositions recueillis durant la phase de consultation</a:t>
            </a:r>
            <a:r>
              <a:rPr lang="fr-FR" sz="1600" dirty="0" smtClean="0"/>
              <a:t>, comme l’a été le projet de programme pour l’école maternelle. </a:t>
            </a:r>
            <a:r>
              <a:rPr lang="fr-FR" sz="1600" dirty="0" smtClean="0">
                <a:solidFill>
                  <a:srgbClr val="FF0000"/>
                </a:solidFill>
              </a:rPr>
              <a:t>Aux yeux du Conseil, </a:t>
            </a:r>
            <a:r>
              <a:rPr lang="fr-FR" sz="1600" b="1" dirty="0" smtClean="0">
                <a:solidFill>
                  <a:srgbClr val="FF0000"/>
                </a:solidFill>
              </a:rPr>
              <a:t>la consultation nationale constitue en effet une étape à part entière dans le processus d’élaboration des programmes, et non une </a:t>
            </a:r>
            <a:r>
              <a:rPr lang="fr-FR" sz="1600" dirty="0" smtClean="0">
                <a:solidFill>
                  <a:srgbClr val="FF0000"/>
                </a:solidFill>
              </a:rPr>
              <a:t>simple formalité qui ne conduirait qu’à des changements à la marge</a:t>
            </a:r>
            <a:r>
              <a:rPr lang="fr-FR" sz="1600" dirty="0" smtClean="0"/>
              <a:t>.</a:t>
            </a:r>
          </a:p>
          <a:p>
            <a:r>
              <a:rPr lang="fr-FR" sz="1600" dirty="0" smtClean="0"/>
              <a:t>Une vaste participation à cette consultation </a:t>
            </a:r>
            <a:r>
              <a:rPr lang="fr-FR" sz="1600" b="1" u="sng" dirty="0" smtClean="0">
                <a:solidFill>
                  <a:srgbClr val="FF0000"/>
                </a:solidFill>
              </a:rPr>
              <a:t>et des retours qualitatifs à la fois précis et argumentés</a:t>
            </a:r>
          </a:p>
          <a:p>
            <a:r>
              <a:rPr lang="fr-FR" sz="1600" dirty="0" smtClean="0"/>
              <a:t>permettront d’autant mieux au Conseil supérieur des programmes de mener à bien la mission qui lui a été confiée en proposant un projet d’enseignement et de formation qui soit compris, partagé et porté par tous.</a:t>
            </a:r>
          </a:p>
          <a:p>
            <a:r>
              <a:rPr lang="fr-FR" sz="1600" dirty="0" smtClean="0"/>
              <a:t>Conscient des difficultés rencontrées par les enseignants dans la mise en œuvre des programmes</a:t>
            </a:r>
          </a:p>
          <a:p>
            <a:r>
              <a:rPr lang="fr-FR" sz="1600" dirty="0" smtClean="0"/>
              <a:t>actuellement en vigueur, notamment à l'école élémentaire, le Conseil a tout particulièrement besoin de recueillir des informations et avis sur les points suivants :</a:t>
            </a:r>
          </a:p>
          <a:p>
            <a:r>
              <a:rPr lang="fr-FR" sz="1600" dirty="0" smtClean="0">
                <a:solidFill>
                  <a:srgbClr val="FF0000"/>
                </a:solidFill>
              </a:rPr>
              <a:t>- l’</a:t>
            </a:r>
            <a:r>
              <a:rPr lang="fr-FR" sz="1600" u="sng" dirty="0" smtClean="0">
                <a:solidFill>
                  <a:srgbClr val="FF0000"/>
                </a:solidFill>
              </a:rPr>
              <a:t>adéquation</a:t>
            </a:r>
            <a:r>
              <a:rPr lang="fr-FR" sz="1600" dirty="0" smtClean="0">
                <a:solidFill>
                  <a:srgbClr val="FF0000"/>
                </a:solidFill>
              </a:rPr>
              <a:t> entre les </a:t>
            </a:r>
            <a:r>
              <a:rPr lang="fr-FR" sz="1600" u="sng" dirty="0" smtClean="0">
                <a:solidFill>
                  <a:srgbClr val="FF0000"/>
                </a:solidFill>
              </a:rPr>
              <a:t>ambitions</a:t>
            </a:r>
            <a:r>
              <a:rPr lang="fr-FR" sz="1600" dirty="0" smtClean="0">
                <a:solidFill>
                  <a:srgbClr val="FF0000"/>
                </a:solidFill>
              </a:rPr>
              <a:t> affichées par les projets de programmes, le </a:t>
            </a:r>
            <a:r>
              <a:rPr lang="fr-FR" sz="1600" u="sng" dirty="0" smtClean="0">
                <a:solidFill>
                  <a:srgbClr val="FF0000"/>
                </a:solidFill>
              </a:rPr>
              <a:t>cadre horaire </a:t>
            </a:r>
            <a:r>
              <a:rPr lang="fr-FR" sz="1600" dirty="0" smtClean="0">
                <a:solidFill>
                  <a:srgbClr val="FF0000"/>
                </a:solidFill>
              </a:rPr>
              <a:t>disponible pour les mettre en œuvre et </a:t>
            </a:r>
            <a:r>
              <a:rPr lang="fr-FR" sz="1600" u="sng" dirty="0" smtClean="0">
                <a:solidFill>
                  <a:srgbClr val="FF0000"/>
                </a:solidFill>
              </a:rPr>
              <a:t>l'âge et les capacités </a:t>
            </a:r>
            <a:r>
              <a:rPr lang="fr-FR" sz="1600" dirty="0" smtClean="0">
                <a:solidFill>
                  <a:srgbClr val="FF0000"/>
                </a:solidFill>
              </a:rPr>
              <a:t>des élèves ;</a:t>
            </a:r>
          </a:p>
          <a:p>
            <a:r>
              <a:rPr lang="fr-FR" sz="1600" dirty="0" smtClean="0"/>
              <a:t>- </a:t>
            </a:r>
            <a:r>
              <a:rPr lang="fr-FR" sz="1600" i="1" u="sng" dirty="0" smtClean="0">
                <a:solidFill>
                  <a:srgbClr val="FF0000"/>
                </a:solidFill>
              </a:rPr>
              <a:t>le niveau d'exigence des attendus </a:t>
            </a:r>
            <a:r>
              <a:rPr lang="fr-FR" sz="1600" dirty="0" smtClean="0">
                <a:solidFill>
                  <a:srgbClr val="FF0000"/>
                </a:solidFill>
              </a:rPr>
              <a:t>de fin de cycle </a:t>
            </a:r>
            <a:r>
              <a:rPr lang="fr-FR" sz="1600" dirty="0" smtClean="0"/>
              <a:t>;</a:t>
            </a:r>
          </a:p>
          <a:p>
            <a:r>
              <a:rPr lang="fr-FR" sz="1600" dirty="0" smtClean="0"/>
              <a:t>- </a:t>
            </a:r>
            <a:r>
              <a:rPr lang="fr-FR" sz="1600" b="1" i="1" dirty="0" smtClean="0">
                <a:solidFill>
                  <a:srgbClr val="FF0000"/>
                </a:solidFill>
              </a:rPr>
              <a:t>la continuit</a:t>
            </a:r>
            <a:r>
              <a:rPr lang="fr-FR" sz="1600" dirty="0" smtClean="0">
                <a:solidFill>
                  <a:srgbClr val="FF0000"/>
                </a:solidFill>
              </a:rPr>
              <a:t>é des apprentissages entre les cycles </a:t>
            </a:r>
            <a:r>
              <a:rPr lang="fr-FR" sz="1600" dirty="0" smtClean="0"/>
              <a:t>;</a:t>
            </a:r>
          </a:p>
          <a:p>
            <a:r>
              <a:rPr lang="fr-FR" sz="1600" dirty="0" smtClean="0"/>
              <a:t>- </a:t>
            </a:r>
            <a:r>
              <a:rPr lang="fr-FR" sz="1600" b="1" i="1" dirty="0" smtClean="0">
                <a:solidFill>
                  <a:srgbClr val="FF0000"/>
                </a:solidFill>
              </a:rPr>
              <a:t>la lisibilité </a:t>
            </a:r>
            <a:r>
              <a:rPr lang="fr-FR" sz="1600" dirty="0" smtClean="0">
                <a:solidFill>
                  <a:srgbClr val="FF0000"/>
                </a:solidFill>
              </a:rPr>
              <a:t>des projets </a:t>
            </a:r>
            <a:r>
              <a:rPr lang="fr-FR" sz="1600" dirty="0" smtClean="0"/>
              <a:t>;</a:t>
            </a:r>
          </a:p>
          <a:p>
            <a:r>
              <a:rPr lang="fr-FR" sz="1600" dirty="0" smtClean="0"/>
              <a:t>- </a:t>
            </a:r>
            <a:r>
              <a:rPr lang="fr-FR" sz="1600" b="1" i="1" dirty="0" smtClean="0">
                <a:solidFill>
                  <a:srgbClr val="FF0000"/>
                </a:solidFill>
              </a:rPr>
              <a:t>la pertinence des contenus </a:t>
            </a:r>
            <a:r>
              <a:rPr lang="fr-FR" sz="1600" dirty="0" smtClean="0">
                <a:solidFill>
                  <a:srgbClr val="FF0000"/>
                </a:solidFill>
              </a:rPr>
              <a:t>d’enseignement proposés </a:t>
            </a:r>
            <a:r>
              <a:rPr lang="fr-FR" sz="1600" b="1" i="1" u="sng" dirty="0" smtClean="0">
                <a:solidFill>
                  <a:srgbClr val="FF0000"/>
                </a:solidFill>
              </a:rPr>
              <a:t>au regard des objectifs du socle </a:t>
            </a:r>
            <a:r>
              <a:rPr lang="fr-FR" sz="1600" dirty="0" smtClean="0">
                <a:solidFill>
                  <a:srgbClr val="FF0000"/>
                </a:solidFill>
              </a:rPr>
              <a:t>commun de connaissances, de compétences et de culture.</a:t>
            </a:r>
            <a:endParaRPr lang="fr-FR" sz="1600" b="1" u="sng" dirty="0" smtClean="0">
              <a:solidFill>
                <a:srgbClr val="FF0000"/>
              </a:solidFill>
            </a:endParaRPr>
          </a:p>
        </p:txBody>
      </p:sp>
    </p:spTree>
    <p:extLst>
      <p:ext uri="{BB962C8B-B14F-4D97-AF65-F5344CB8AC3E}">
        <p14:creationId xmlns:p14="http://schemas.microsoft.com/office/powerpoint/2010/main" val="3025128099"/>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36033" y="1"/>
            <a:ext cx="7886700" cy="746975"/>
          </a:xfrm>
        </p:spPr>
        <p:txBody>
          <a:bodyPr>
            <a:normAutofit/>
          </a:bodyPr>
          <a:lstStyle/>
          <a:p>
            <a:r>
              <a:rPr lang="fr-FR" sz="2800" b="1" dirty="0" smtClean="0">
                <a:solidFill>
                  <a:schemeClr val="accent5"/>
                </a:solidFill>
              </a:rPr>
              <a:t>Cadrage des programmes </a:t>
            </a:r>
            <a:endParaRPr lang="fr-FR" sz="2800" b="1" dirty="0">
              <a:solidFill>
                <a:schemeClr val="accent5"/>
              </a:solidFill>
            </a:endParaRPr>
          </a:p>
        </p:txBody>
      </p:sp>
      <p:sp>
        <p:nvSpPr>
          <p:cNvPr id="4" name="ZoneTexte 3"/>
          <p:cNvSpPr txBox="1"/>
          <p:nvPr/>
        </p:nvSpPr>
        <p:spPr>
          <a:xfrm>
            <a:off x="136032" y="746976"/>
            <a:ext cx="8900463" cy="2031325"/>
          </a:xfrm>
          <a:prstGeom prst="rect">
            <a:avLst/>
          </a:prstGeom>
          <a:noFill/>
        </p:spPr>
        <p:txBody>
          <a:bodyPr wrap="square" rtlCol="0">
            <a:spAutoFit/>
          </a:bodyPr>
          <a:lstStyle/>
          <a:p>
            <a:pPr>
              <a:defRPr/>
            </a:pPr>
            <a:r>
              <a:rPr lang="fr-FR" b="1" dirty="0">
                <a:solidFill>
                  <a:srgbClr val="FF0000"/>
                </a:solidFill>
              </a:rPr>
              <a:t>Les principes </a:t>
            </a:r>
            <a:r>
              <a:rPr lang="fr-FR" b="1" dirty="0" smtClean="0">
                <a:solidFill>
                  <a:srgbClr val="FF0000"/>
                </a:solidFill>
              </a:rPr>
              <a:t>donnés </a:t>
            </a:r>
            <a:r>
              <a:rPr lang="fr-FR" b="1" dirty="0">
                <a:solidFill>
                  <a:srgbClr val="FF0000"/>
                </a:solidFill>
              </a:rPr>
              <a:t>par la charte des programmes et la saisine du ministre </a:t>
            </a:r>
            <a:r>
              <a:rPr lang="fr-FR" b="1" dirty="0"/>
              <a:t>:</a:t>
            </a:r>
          </a:p>
          <a:p>
            <a:pPr>
              <a:defRPr/>
            </a:pPr>
            <a:r>
              <a:rPr lang="fr-FR" dirty="0"/>
              <a:t>Des programmes </a:t>
            </a:r>
            <a:r>
              <a:rPr lang="fr-FR" dirty="0" smtClean="0"/>
              <a:t> :  Moins </a:t>
            </a:r>
            <a:r>
              <a:rPr lang="fr-FR" dirty="0"/>
              <a:t>lourds </a:t>
            </a:r>
          </a:p>
          <a:p>
            <a:pPr fontAlgn="auto">
              <a:spcAft>
                <a:spcPts val="0"/>
              </a:spcAft>
              <a:defRPr/>
            </a:pPr>
            <a:r>
              <a:rPr lang="fr-FR" dirty="0" smtClean="0"/>
              <a:t>                                   Compréhensibles </a:t>
            </a:r>
            <a:r>
              <a:rPr lang="fr-FR" dirty="0"/>
              <a:t>par les non spécialistes</a:t>
            </a:r>
          </a:p>
          <a:p>
            <a:pPr fontAlgn="auto">
              <a:spcAft>
                <a:spcPts val="0"/>
              </a:spcAft>
              <a:defRPr/>
            </a:pPr>
            <a:r>
              <a:rPr lang="fr-FR" dirty="0" smtClean="0"/>
              <a:t>                                   Garantissant </a:t>
            </a:r>
            <a:r>
              <a:rPr lang="fr-FR" dirty="0"/>
              <a:t>la cohérence verticale et horizontale</a:t>
            </a:r>
          </a:p>
          <a:p>
            <a:pPr fontAlgn="auto">
              <a:spcAft>
                <a:spcPts val="0"/>
              </a:spcAft>
              <a:defRPr/>
            </a:pPr>
            <a:r>
              <a:rPr lang="fr-FR" dirty="0" smtClean="0"/>
              <a:t>                                   Conçus </a:t>
            </a:r>
            <a:r>
              <a:rPr lang="fr-FR" dirty="0"/>
              <a:t>par cycle, proposant une progression adaptée aux apprentissages</a:t>
            </a:r>
          </a:p>
          <a:p>
            <a:pPr fontAlgn="auto">
              <a:spcAft>
                <a:spcPts val="0"/>
              </a:spcAft>
              <a:defRPr/>
            </a:pPr>
            <a:r>
              <a:rPr lang="fr-FR" dirty="0" smtClean="0"/>
              <a:t>                                   Articulés </a:t>
            </a:r>
            <a:r>
              <a:rPr lang="fr-FR" dirty="0"/>
              <a:t>au socle commun </a:t>
            </a:r>
          </a:p>
          <a:p>
            <a:pPr fontAlgn="auto">
              <a:spcAft>
                <a:spcPts val="0"/>
              </a:spcAft>
              <a:defRPr/>
            </a:pPr>
            <a:r>
              <a:rPr lang="fr-FR" dirty="0" smtClean="0"/>
              <a:t>                                   Précisant </a:t>
            </a:r>
            <a:r>
              <a:rPr lang="fr-FR" dirty="0"/>
              <a:t>des niveaux d’attendus</a:t>
            </a:r>
          </a:p>
        </p:txBody>
      </p:sp>
      <p:sp>
        <p:nvSpPr>
          <p:cNvPr id="5" name="ZoneTexte 4"/>
          <p:cNvSpPr txBox="1"/>
          <p:nvPr/>
        </p:nvSpPr>
        <p:spPr>
          <a:xfrm>
            <a:off x="136033" y="2949262"/>
            <a:ext cx="8789027" cy="3416320"/>
          </a:xfrm>
          <a:prstGeom prst="rect">
            <a:avLst/>
          </a:prstGeom>
          <a:noFill/>
        </p:spPr>
        <p:txBody>
          <a:bodyPr wrap="square" rtlCol="0">
            <a:spAutoFit/>
          </a:bodyPr>
          <a:lstStyle/>
          <a:p>
            <a:r>
              <a:rPr lang="fr-FR" b="1" dirty="0" smtClean="0">
                <a:solidFill>
                  <a:srgbClr val="FF0000"/>
                </a:solidFill>
              </a:rPr>
              <a:t>Le cadrage du CSP </a:t>
            </a:r>
            <a:r>
              <a:rPr lang="fr-FR" dirty="0" smtClean="0"/>
              <a:t>:  Chaque </a:t>
            </a:r>
            <a:r>
              <a:rPr lang="fr-FR" dirty="0"/>
              <a:t>programme de cycle sera organisé en trois volets </a:t>
            </a:r>
            <a:r>
              <a:rPr lang="fr-FR" dirty="0" smtClean="0"/>
              <a:t>:</a:t>
            </a:r>
          </a:p>
          <a:p>
            <a:pPr fontAlgn="auto">
              <a:defRPr/>
            </a:pPr>
            <a:r>
              <a:rPr lang="fr-FR" b="1" dirty="0" smtClean="0"/>
              <a:t>	</a:t>
            </a:r>
          </a:p>
          <a:p>
            <a:pPr fontAlgn="auto">
              <a:defRPr/>
            </a:pPr>
            <a:r>
              <a:rPr lang="fr-FR" b="1" dirty="0"/>
              <a:t>	</a:t>
            </a:r>
            <a:r>
              <a:rPr lang="fr-FR" b="1" dirty="0" smtClean="0">
                <a:solidFill>
                  <a:schemeClr val="accent5"/>
                </a:solidFill>
              </a:rPr>
              <a:t>Volet </a:t>
            </a:r>
            <a:r>
              <a:rPr lang="fr-FR" b="1" dirty="0">
                <a:solidFill>
                  <a:schemeClr val="accent5"/>
                </a:solidFill>
              </a:rPr>
              <a:t>1</a:t>
            </a:r>
            <a:r>
              <a:rPr lang="fr-FR" b="1" dirty="0"/>
              <a:t> : </a:t>
            </a:r>
            <a:r>
              <a:rPr lang="fr-FR" dirty="0"/>
              <a:t>Une présentation des objectifs de formation du cycle</a:t>
            </a:r>
            <a:r>
              <a:rPr lang="fr-FR" dirty="0" smtClean="0"/>
              <a:t>.</a:t>
            </a:r>
          </a:p>
          <a:p>
            <a:pPr fontAlgn="auto">
              <a:defRPr/>
            </a:pPr>
            <a:endParaRPr lang="fr-FR" dirty="0"/>
          </a:p>
          <a:p>
            <a:pPr>
              <a:defRPr/>
            </a:pPr>
            <a:r>
              <a:rPr lang="fr-FR" dirty="0"/>
              <a:t> </a:t>
            </a:r>
            <a:r>
              <a:rPr lang="fr-FR" dirty="0" smtClean="0"/>
              <a:t>	</a:t>
            </a:r>
            <a:r>
              <a:rPr lang="fr-FR" b="1" dirty="0" smtClean="0">
                <a:solidFill>
                  <a:schemeClr val="accent5"/>
                </a:solidFill>
              </a:rPr>
              <a:t>Volet </a:t>
            </a:r>
            <a:r>
              <a:rPr lang="fr-FR" b="1" dirty="0">
                <a:solidFill>
                  <a:schemeClr val="accent5"/>
                </a:solidFill>
              </a:rPr>
              <a:t>2</a:t>
            </a:r>
            <a:r>
              <a:rPr lang="fr-FR" b="1" dirty="0"/>
              <a:t> : </a:t>
            </a:r>
            <a:r>
              <a:rPr lang="fr-FR" dirty="0"/>
              <a:t>La contribution de chaque discipline ou champ disciplinaire à l’acquisition de chacun des domaines du socle, présentée sous forme d’un tableau très synthétique</a:t>
            </a:r>
            <a:r>
              <a:rPr lang="fr-FR" dirty="0" smtClean="0"/>
              <a:t>.</a:t>
            </a:r>
          </a:p>
          <a:p>
            <a:pPr fontAlgn="auto">
              <a:defRPr/>
            </a:pPr>
            <a:r>
              <a:rPr lang="fr-FR" b="1" dirty="0" smtClean="0"/>
              <a:t>	</a:t>
            </a:r>
          </a:p>
          <a:p>
            <a:r>
              <a:rPr lang="fr-FR" b="1" dirty="0"/>
              <a:t>	</a:t>
            </a:r>
            <a:r>
              <a:rPr lang="fr-FR" b="1" dirty="0" smtClean="0">
                <a:solidFill>
                  <a:schemeClr val="accent5"/>
                </a:solidFill>
              </a:rPr>
              <a:t>Volet 3</a:t>
            </a:r>
            <a:r>
              <a:rPr lang="fr-FR" b="1" dirty="0" smtClean="0"/>
              <a:t> </a:t>
            </a:r>
            <a:r>
              <a:rPr lang="fr-FR" dirty="0" smtClean="0"/>
              <a:t>: Une voie d’opérationnalisation par discipline ou champ disciplinaire; précise, par champ disciplinaire ou discipline, </a:t>
            </a:r>
            <a:r>
              <a:rPr lang="fr-FR" b="1" dirty="0" smtClean="0"/>
              <a:t>les niveaux de maîtrise attendus à la fin du cycle, les compétences et les connaissances à acquérir et mobiliser</a:t>
            </a:r>
            <a:r>
              <a:rPr lang="fr-FR" dirty="0" smtClean="0"/>
              <a:t>, des pistes de méthodes, de démarches et d’outils auxquels les enseignants peuvent recourir, des repères de progressivité pour organiser la formation des élèves durant les trois années du cycle.</a:t>
            </a:r>
          </a:p>
        </p:txBody>
      </p:sp>
    </p:spTree>
    <p:extLst>
      <p:ext uri="{BB962C8B-B14F-4D97-AF65-F5344CB8AC3E}">
        <p14:creationId xmlns:p14="http://schemas.microsoft.com/office/powerpoint/2010/main" val="20815746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6250706"/>
          </a:xfrm>
        </p:spPr>
        <p:txBody>
          <a:bodyPr>
            <a:noAutofit/>
          </a:bodyPr>
          <a:lstStyle/>
          <a:p>
            <a:pPr algn="l"/>
            <a:r>
              <a:rPr lang="fr-FR" sz="1800" b="1" u="sng" dirty="0"/>
              <a:t>VOLET 3</a:t>
            </a:r>
            <a:r>
              <a:rPr lang="fr-FR" sz="1600" b="1" dirty="0"/>
              <a:t> </a:t>
            </a:r>
            <a:r>
              <a:rPr lang="fr-FR" sz="1600" dirty="0">
                <a:solidFill>
                  <a:srgbClr val="FF0000"/>
                </a:solidFill>
              </a:rPr>
              <a:t>/ Une voie d’opérationnalisation par discipline ou champ disciplinaire </a:t>
            </a:r>
            <a:r>
              <a:rPr lang="fr-FR" sz="1600" i="1" dirty="0"/>
              <a:t>(le volet programmatique qui doit guider le travail de l’enseignant en lui précisant ce qu’il y a à apprendre, mais aussi comment le faire apprendre)</a:t>
            </a:r>
            <a:r>
              <a:rPr lang="fr-FR" sz="1600" dirty="0"/>
              <a:t> qui doit respecter une présentation reprenant les items suivants :</a:t>
            </a:r>
            <a:br>
              <a:rPr lang="fr-FR" sz="1600" dirty="0"/>
            </a:br>
            <a:r>
              <a:rPr lang="fr-FR" sz="1600" dirty="0" smtClean="0"/>
              <a:t>*</a:t>
            </a:r>
            <a:r>
              <a:rPr lang="fr-FR" sz="1600" b="1" u="sng" dirty="0" smtClean="0">
                <a:solidFill>
                  <a:srgbClr val="FF0000"/>
                </a:solidFill>
              </a:rPr>
              <a:t>les </a:t>
            </a:r>
            <a:r>
              <a:rPr lang="fr-FR" sz="1600" b="1" u="sng" dirty="0">
                <a:solidFill>
                  <a:srgbClr val="FF0000"/>
                </a:solidFill>
              </a:rPr>
              <a:t>compétences </a:t>
            </a:r>
            <a:r>
              <a:rPr lang="fr-FR" sz="1600" i="1" dirty="0"/>
              <a:t>(ce qui est exigible pour tous les élèves en fin de cycle) </a:t>
            </a:r>
            <a:r>
              <a:rPr lang="fr-FR" sz="1600" dirty="0"/>
              <a:t>devant être acquises en fin de cycle et </a:t>
            </a:r>
            <a:r>
              <a:rPr lang="fr-FR" sz="1600" b="1" dirty="0">
                <a:solidFill>
                  <a:schemeClr val="tx2">
                    <a:lumMod val="60000"/>
                    <a:lumOff val="40000"/>
                  </a:schemeClr>
                </a:solidFill>
              </a:rPr>
              <a:t>le niveau de maîtrise attendu</a:t>
            </a:r>
            <a:r>
              <a:rPr lang="fr-FR" sz="1600" dirty="0"/>
              <a:t> </a:t>
            </a:r>
            <a:r>
              <a:rPr lang="fr-FR" sz="1600" i="1" dirty="0"/>
              <a:t>(l’expression de la compétence à un moment donné du parcours de l’élève, peut-être compris ici comme un « niveau de compétence »)</a:t>
            </a:r>
            <a:r>
              <a:rPr lang="fr-FR" sz="1600" dirty="0"/>
              <a:t>;</a:t>
            </a:r>
            <a:br>
              <a:rPr lang="fr-FR" sz="1600" dirty="0"/>
            </a:br>
            <a:r>
              <a:rPr lang="fr-FR" sz="1600" dirty="0" smtClean="0"/>
              <a:t>*</a:t>
            </a:r>
            <a:r>
              <a:rPr lang="fr-FR" sz="1600" b="1" u="sng" dirty="0" smtClean="0">
                <a:solidFill>
                  <a:srgbClr val="FF0000"/>
                </a:solidFill>
              </a:rPr>
              <a:t>les </a:t>
            </a:r>
            <a:r>
              <a:rPr lang="fr-FR" sz="1600" b="1" u="sng" dirty="0">
                <a:solidFill>
                  <a:srgbClr val="FF0000"/>
                </a:solidFill>
              </a:rPr>
              <a:t>ressources que l’élève doit pouvoir mobiliser</a:t>
            </a:r>
            <a:r>
              <a:rPr lang="fr-FR" sz="1600" dirty="0"/>
              <a:t> : </a:t>
            </a:r>
            <a:r>
              <a:rPr lang="fr-FR" sz="1800" b="1" dirty="0">
                <a:solidFill>
                  <a:schemeClr val="accent4">
                    <a:lumMod val="50000"/>
                  </a:schemeClr>
                </a:solidFill>
              </a:rPr>
              <a:t>connaissances </a:t>
            </a:r>
            <a:r>
              <a:rPr lang="fr-FR" sz="1600" i="1" dirty="0"/>
              <a:t>(elles n’interviennent pas directement sur la conduite, mais elles permettent d’orienter </a:t>
            </a:r>
            <a:r>
              <a:rPr lang="fr-FR" sz="1600" b="1" i="1" dirty="0"/>
              <a:t>l’activité de l’élève </a:t>
            </a:r>
            <a:r>
              <a:rPr lang="fr-FR" sz="1600" i="1" dirty="0"/>
              <a:t>et de nourrir sa </a:t>
            </a:r>
            <a:r>
              <a:rPr lang="fr-FR" sz="1600" b="1" i="1" dirty="0">
                <a:solidFill>
                  <a:srgbClr val="C00000"/>
                </a:solidFill>
              </a:rPr>
              <a:t>réflexion</a:t>
            </a:r>
            <a:r>
              <a:rPr lang="fr-FR" sz="1600" i="1" dirty="0"/>
              <a:t> sur son action ou celles des autres</a:t>
            </a:r>
            <a:r>
              <a:rPr lang="fr-FR" sz="1600" b="1" i="1" dirty="0">
                <a:solidFill>
                  <a:schemeClr val="accent4">
                    <a:lumMod val="50000"/>
                  </a:schemeClr>
                </a:solidFill>
              </a:rPr>
              <a:t>)</a:t>
            </a:r>
            <a:r>
              <a:rPr lang="fr-FR" sz="1600" b="1" dirty="0">
                <a:solidFill>
                  <a:schemeClr val="accent4">
                    <a:lumMod val="50000"/>
                  </a:schemeClr>
                </a:solidFill>
              </a:rPr>
              <a:t>, </a:t>
            </a:r>
            <a:r>
              <a:rPr lang="fr-FR" sz="1800" b="1" dirty="0">
                <a:solidFill>
                  <a:schemeClr val="accent4">
                    <a:lumMod val="50000"/>
                  </a:schemeClr>
                </a:solidFill>
              </a:rPr>
              <a:t>savoir-faire</a:t>
            </a:r>
            <a:r>
              <a:rPr lang="fr-FR" sz="1600" b="1" dirty="0">
                <a:solidFill>
                  <a:schemeClr val="accent4">
                    <a:lumMod val="50000"/>
                  </a:schemeClr>
                </a:solidFill>
              </a:rPr>
              <a:t> </a:t>
            </a:r>
            <a:r>
              <a:rPr lang="fr-FR" sz="1600" i="1" dirty="0"/>
              <a:t>(ce qu’il y a à faire pour faire, ils organisent la planification et l’exécution de l’action)</a:t>
            </a:r>
            <a:r>
              <a:rPr lang="fr-FR" sz="1600" dirty="0"/>
              <a:t>, </a:t>
            </a:r>
            <a:r>
              <a:rPr lang="fr-FR" sz="1800" b="1" dirty="0">
                <a:solidFill>
                  <a:schemeClr val="accent4">
                    <a:lumMod val="50000"/>
                  </a:schemeClr>
                </a:solidFill>
              </a:rPr>
              <a:t>démarches et méthodes de travail </a:t>
            </a:r>
            <a:r>
              <a:rPr lang="fr-FR" sz="1600" i="1" dirty="0"/>
              <a:t>(les conditions dans lesquelles il convient de placer les élèves pour faciliter les apprentissages) </a:t>
            </a:r>
            <a:r>
              <a:rPr lang="fr-FR" sz="1600" dirty="0"/>
              <a:t> ; </a:t>
            </a:r>
            <a:br>
              <a:rPr lang="fr-FR" sz="1600" dirty="0"/>
            </a:br>
            <a:r>
              <a:rPr lang="fr-FR" sz="1600" b="1" i="1" u="sng" dirty="0" smtClean="0">
                <a:solidFill>
                  <a:srgbClr val="FF0000"/>
                </a:solidFill>
              </a:rPr>
              <a:t>*des </a:t>
            </a:r>
            <a:r>
              <a:rPr lang="fr-FR" sz="1600" b="1" i="1" u="sng" dirty="0">
                <a:solidFill>
                  <a:srgbClr val="FF0000"/>
                </a:solidFill>
              </a:rPr>
              <a:t>repères de progressivité </a:t>
            </a:r>
            <a:r>
              <a:rPr lang="fr-FR" sz="1600" i="1" dirty="0"/>
              <a:t>(intra-cycle : identifier des indicateurs de transformation qui permettront à l’enseignant comme à l’élève de savoir où ils en sont par rapport au niveau de compétence visée / inter-cycle : repérer dans </a:t>
            </a:r>
            <a:r>
              <a:rPr lang="fr-FR" sz="1800" b="1" i="1" dirty="0">
                <a:solidFill>
                  <a:schemeClr val="accent4">
                    <a:lumMod val="50000"/>
                  </a:schemeClr>
                </a:solidFill>
              </a:rPr>
              <a:t>les transformations </a:t>
            </a:r>
            <a:r>
              <a:rPr lang="fr-FR" sz="1600" i="1" dirty="0"/>
              <a:t>réalisées, celles sur lesquelles l’enseignant comme l’élève pourront s’adosser pour consolider, enrichir, approfondir les apprentissages dans le cycle suivant) </a:t>
            </a:r>
            <a:r>
              <a:rPr lang="fr-FR" sz="1600" dirty="0"/>
              <a:t>dans la construction des compétences lorsque nécessaire ; </a:t>
            </a:r>
            <a:br>
              <a:rPr lang="fr-FR" sz="1600" dirty="0"/>
            </a:br>
            <a:r>
              <a:rPr lang="fr-FR" sz="1600" b="1" u="sng" dirty="0" smtClean="0">
                <a:solidFill>
                  <a:srgbClr val="FF0000"/>
                </a:solidFill>
              </a:rPr>
              <a:t>*les </a:t>
            </a:r>
            <a:r>
              <a:rPr lang="fr-FR" sz="1600" b="1" u="sng" dirty="0">
                <a:solidFill>
                  <a:srgbClr val="FF0000"/>
                </a:solidFill>
              </a:rPr>
              <a:t>repères de programmation annuels </a:t>
            </a:r>
            <a:r>
              <a:rPr lang="fr-FR" sz="1600" i="1" dirty="0"/>
              <a:t>(ils peuvent être proposés à titre indicatif aux équipes pour les aider à organiser les enseignements au service prioritairement des apprentissages mais aussi pour garantir une certaine homogénéisation de l’enseignement disciplinaire à l’échelon national</a:t>
            </a:r>
            <a:r>
              <a:rPr lang="fr-FR" sz="1600" i="1" dirty="0">
                <a:solidFill>
                  <a:srgbClr val="0070C0"/>
                </a:solidFill>
              </a:rPr>
              <a:t>) </a:t>
            </a:r>
            <a:r>
              <a:rPr lang="fr-FR" sz="1600" b="1" dirty="0">
                <a:solidFill>
                  <a:srgbClr val="0070C0"/>
                </a:solidFill>
              </a:rPr>
              <a:t>nécessaires à certaines disciplines</a:t>
            </a:r>
            <a:r>
              <a:rPr lang="fr-FR" sz="1600" dirty="0">
                <a:solidFill>
                  <a:srgbClr val="0070C0"/>
                </a:solidFill>
              </a:rPr>
              <a:t> </a:t>
            </a:r>
            <a:br>
              <a:rPr lang="fr-FR" sz="1600" dirty="0">
                <a:solidFill>
                  <a:srgbClr val="0070C0"/>
                </a:solidFill>
              </a:rPr>
            </a:br>
            <a:r>
              <a:rPr lang="fr-FR" sz="1600" dirty="0" smtClean="0"/>
              <a:t>*</a:t>
            </a:r>
            <a:r>
              <a:rPr lang="fr-FR" sz="1600" b="1" dirty="0" smtClean="0"/>
              <a:t>les</a:t>
            </a:r>
            <a:r>
              <a:rPr lang="fr-FR" sz="1600" dirty="0" smtClean="0"/>
              <a:t> </a:t>
            </a:r>
            <a:r>
              <a:rPr lang="fr-FR" sz="1600" b="1" dirty="0"/>
              <a:t>croisements interdisciplinaires </a:t>
            </a:r>
            <a:r>
              <a:rPr lang="fr-FR" sz="1600" i="1" dirty="0"/>
              <a:t>(dans la perspective de l’acquisition de certains objectifs de compétences du S4C, mais aussi en lien avec les EPI)</a:t>
            </a:r>
            <a:r>
              <a:rPr lang="fr-FR" sz="1600" dirty="0"/>
              <a:t/>
            </a:r>
            <a:br>
              <a:rPr lang="fr-FR" sz="1600" dirty="0"/>
            </a:br>
            <a:endParaRPr lang="fr-FR" sz="1600" dirty="0"/>
          </a:p>
        </p:txBody>
      </p:sp>
    </p:spTree>
    <p:extLst>
      <p:ext uri="{BB962C8B-B14F-4D97-AF65-F5344CB8AC3E}">
        <p14:creationId xmlns:p14="http://schemas.microsoft.com/office/powerpoint/2010/main" val="2317159442"/>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95536" y="980728"/>
            <a:ext cx="8229600" cy="5616624"/>
          </a:xfrm>
        </p:spPr>
        <p:txBody>
          <a:bodyPr>
            <a:normAutofit/>
          </a:bodyPr>
          <a:lstStyle/>
          <a:p>
            <a:r>
              <a:rPr lang="fr-FR" sz="3200" b="1" u="sng" dirty="0" smtClean="0">
                <a:solidFill>
                  <a:srgbClr val="00B050"/>
                </a:solidFill>
              </a:rPr>
              <a:t>ANALYSE DES NOUVEAUX PROGRAMMES</a:t>
            </a:r>
            <a:r>
              <a:rPr lang="fr-FR" sz="2400" b="1" dirty="0" smtClean="0">
                <a:solidFill>
                  <a:schemeClr val="accent2">
                    <a:lumMod val="75000"/>
                  </a:schemeClr>
                </a:solidFill>
              </a:rPr>
              <a:t/>
            </a:r>
            <a:br>
              <a:rPr lang="fr-FR" sz="2400" b="1" dirty="0" smtClean="0">
                <a:solidFill>
                  <a:schemeClr val="accent2">
                    <a:lumMod val="75000"/>
                  </a:schemeClr>
                </a:solidFill>
              </a:rPr>
            </a:br>
            <a:r>
              <a:rPr lang="fr-FR" sz="2400" b="1" dirty="0" smtClean="0">
                <a:solidFill>
                  <a:schemeClr val="accent2">
                    <a:lumMod val="75000"/>
                  </a:schemeClr>
                </a:solidFill>
              </a:rPr>
              <a:t/>
            </a:r>
            <a:br>
              <a:rPr lang="fr-FR" sz="2400" b="1" dirty="0" smtClean="0">
                <a:solidFill>
                  <a:schemeClr val="accent2">
                    <a:lumMod val="75000"/>
                  </a:schemeClr>
                </a:solidFill>
              </a:rPr>
            </a:br>
            <a:r>
              <a:rPr lang="fr-FR" sz="2400" dirty="0" smtClean="0"/>
              <a:t>La </a:t>
            </a:r>
            <a:r>
              <a:rPr lang="fr-FR" sz="2400" dirty="0"/>
              <a:t>démarche vise à interroger deux éléments essentiels </a:t>
            </a:r>
            <a:r>
              <a:rPr lang="fr-FR" sz="2400" b="1" dirty="0"/>
              <a:t>:</a:t>
            </a:r>
            <a:r>
              <a:rPr lang="fr-FR" sz="2400" b="1" u="sng" dirty="0" smtClean="0"/>
              <a:t/>
            </a:r>
            <a:br>
              <a:rPr lang="fr-FR" sz="2400" b="1" u="sng" dirty="0" smtClean="0"/>
            </a:br>
            <a:r>
              <a:rPr lang="fr-FR" sz="2400" b="1" u="sng" dirty="0" smtClean="0"/>
              <a:t/>
            </a:r>
            <a:br>
              <a:rPr lang="fr-FR" sz="2400" b="1" u="sng" dirty="0" smtClean="0"/>
            </a:br>
            <a:r>
              <a:rPr lang="fr-FR" sz="2400" b="1" dirty="0" smtClean="0">
                <a:solidFill>
                  <a:srgbClr val="FF0000"/>
                </a:solidFill>
              </a:rPr>
              <a:t>*</a:t>
            </a:r>
            <a:r>
              <a:rPr lang="fr-FR" sz="2400" b="1" u="sng" dirty="0" smtClean="0">
                <a:solidFill>
                  <a:srgbClr val="FF0000"/>
                </a:solidFill>
              </a:rPr>
              <a:t> </a:t>
            </a:r>
            <a:r>
              <a:rPr lang="fr-FR" sz="2400" b="1" u="sng" dirty="0">
                <a:solidFill>
                  <a:srgbClr val="FF0000"/>
                </a:solidFill>
              </a:rPr>
              <a:t>la cohérence verticale</a:t>
            </a:r>
            <a:r>
              <a:rPr lang="fr-FR" sz="2400" dirty="0">
                <a:solidFill>
                  <a:srgbClr val="FF0000"/>
                </a:solidFill>
              </a:rPr>
              <a:t> </a:t>
            </a:r>
            <a:r>
              <a:rPr lang="fr-FR" sz="2400" dirty="0"/>
              <a:t>(inter-cycles</a:t>
            </a:r>
            <a:r>
              <a:rPr lang="fr-FR" sz="2400" dirty="0" smtClean="0"/>
              <a:t>)</a:t>
            </a:r>
            <a:br>
              <a:rPr lang="fr-FR" sz="2400" dirty="0" smtClean="0"/>
            </a:br>
            <a:r>
              <a:rPr lang="fr-FR" sz="2400" dirty="0" smtClean="0"/>
              <a:t> </a:t>
            </a:r>
            <a:r>
              <a:rPr lang="fr-FR" sz="2400" dirty="0"/>
              <a:t>et </a:t>
            </a:r>
            <a:r>
              <a:rPr lang="fr-FR" sz="2400" dirty="0" smtClean="0"/>
              <a:t/>
            </a:r>
            <a:br>
              <a:rPr lang="fr-FR" sz="2400" dirty="0" smtClean="0"/>
            </a:br>
            <a:r>
              <a:rPr lang="fr-FR" sz="2400" dirty="0" smtClean="0"/>
              <a:t>  </a:t>
            </a:r>
            <a:r>
              <a:rPr lang="fr-FR" sz="2400" b="1" dirty="0" smtClean="0">
                <a:solidFill>
                  <a:srgbClr val="FF0000"/>
                </a:solidFill>
              </a:rPr>
              <a:t>* </a:t>
            </a:r>
            <a:r>
              <a:rPr lang="fr-FR" sz="2400" b="1" u="sng" dirty="0" smtClean="0">
                <a:solidFill>
                  <a:srgbClr val="FF0000"/>
                </a:solidFill>
              </a:rPr>
              <a:t>la </a:t>
            </a:r>
            <a:r>
              <a:rPr lang="fr-FR" sz="2400" b="1" u="sng" dirty="0">
                <a:solidFill>
                  <a:srgbClr val="FF0000"/>
                </a:solidFill>
              </a:rPr>
              <a:t>cohérence horizontale</a:t>
            </a:r>
            <a:r>
              <a:rPr lang="fr-FR" sz="2400" dirty="0">
                <a:solidFill>
                  <a:srgbClr val="FF0000"/>
                </a:solidFill>
              </a:rPr>
              <a:t> </a:t>
            </a:r>
            <a:r>
              <a:rPr lang="fr-FR" sz="2400" dirty="0"/>
              <a:t>(intra-cycle) </a:t>
            </a:r>
            <a:r>
              <a:rPr lang="fr-FR" sz="2400" dirty="0" smtClean="0"/>
              <a:t/>
            </a:r>
            <a:br>
              <a:rPr lang="fr-FR" sz="2400" dirty="0" smtClean="0"/>
            </a:br>
            <a:r>
              <a:rPr lang="fr-FR" sz="2400" dirty="0" smtClean="0"/>
              <a:t/>
            </a:r>
            <a:br>
              <a:rPr lang="fr-FR" sz="2400" dirty="0" smtClean="0"/>
            </a:br>
            <a:r>
              <a:rPr lang="fr-FR" sz="2400" dirty="0" smtClean="0"/>
              <a:t>pour </a:t>
            </a:r>
            <a:r>
              <a:rPr lang="fr-FR" sz="2400" dirty="0"/>
              <a:t>les projets de programme en EPS. </a:t>
            </a:r>
            <a:r>
              <a:rPr lang="fr-FR" sz="2400" dirty="0" smtClean="0"/>
              <a:t/>
            </a:r>
            <a:br>
              <a:rPr lang="fr-FR" sz="2400" dirty="0" smtClean="0"/>
            </a:br>
            <a:r>
              <a:rPr lang="fr-FR" sz="2400" dirty="0"/>
              <a:t/>
            </a:r>
            <a:br>
              <a:rPr lang="fr-FR" sz="2400" dirty="0"/>
            </a:br>
            <a:r>
              <a:rPr lang="fr-FR" sz="2400" dirty="0" smtClean="0"/>
              <a:t>Il </a:t>
            </a:r>
            <a:r>
              <a:rPr lang="fr-FR" sz="2400" dirty="0"/>
              <a:t>nous parait opportun d’analyser les choix opérés par les « rédacteurs EPS » afin de questionner les propositions de </a:t>
            </a:r>
            <a:r>
              <a:rPr lang="fr-FR" sz="2400" dirty="0" smtClean="0"/>
              <a:t/>
            </a:r>
            <a:br>
              <a:rPr lang="fr-FR" sz="2400" dirty="0" smtClean="0"/>
            </a:br>
            <a:r>
              <a:rPr lang="fr-FR" sz="2800" b="1" dirty="0" smtClean="0">
                <a:solidFill>
                  <a:srgbClr val="FF0000"/>
                </a:solidFill>
              </a:rPr>
              <a:t>ce </a:t>
            </a:r>
            <a:r>
              <a:rPr lang="fr-FR" sz="2800" b="1" dirty="0">
                <a:solidFill>
                  <a:srgbClr val="FF0000"/>
                </a:solidFill>
              </a:rPr>
              <a:t>qu’il y a à apprendre en EPS. </a:t>
            </a:r>
            <a:br>
              <a:rPr lang="fr-FR" sz="2800" b="1" dirty="0">
                <a:solidFill>
                  <a:srgbClr val="FF0000"/>
                </a:solidFill>
              </a:rPr>
            </a:br>
            <a:endParaRPr lang="fr-FR" sz="2800" b="1" dirty="0">
              <a:solidFill>
                <a:srgbClr val="FF0000"/>
              </a:solidFill>
            </a:endParaRPr>
          </a:p>
        </p:txBody>
      </p:sp>
    </p:spTree>
    <p:extLst>
      <p:ext uri="{BB962C8B-B14F-4D97-AF65-F5344CB8AC3E}">
        <p14:creationId xmlns:p14="http://schemas.microsoft.com/office/powerpoint/2010/main" val="967488176"/>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07504" y="764704"/>
            <a:ext cx="9036496" cy="5242594"/>
          </a:xfrm>
        </p:spPr>
        <p:txBody>
          <a:bodyPr>
            <a:normAutofit/>
          </a:bodyPr>
          <a:lstStyle/>
          <a:p>
            <a:r>
              <a:rPr lang="fr-FR" b="1" u="sng" dirty="0" smtClean="0">
                <a:solidFill>
                  <a:srgbClr val="FF0000"/>
                </a:solidFill>
              </a:rPr>
              <a:t>La cohérence </a:t>
            </a:r>
            <a:r>
              <a:rPr lang="fr-FR" b="1" u="sng" dirty="0">
                <a:solidFill>
                  <a:srgbClr val="FF0000"/>
                </a:solidFill>
              </a:rPr>
              <a:t>verticale</a:t>
            </a:r>
            <a:r>
              <a:rPr lang="fr-FR" dirty="0">
                <a:solidFill>
                  <a:srgbClr val="FF0000"/>
                </a:solidFill>
              </a:rPr>
              <a:t> </a:t>
            </a:r>
            <a:r>
              <a:rPr lang="fr-FR" dirty="0"/>
              <a:t>(</a:t>
            </a:r>
            <a:r>
              <a:rPr lang="fr-FR" dirty="0" smtClean="0"/>
              <a:t>inter-cycles)</a:t>
            </a:r>
            <a:endParaRPr lang="fr-FR" dirty="0"/>
          </a:p>
        </p:txBody>
      </p:sp>
    </p:spTree>
    <p:extLst>
      <p:ext uri="{BB962C8B-B14F-4D97-AF65-F5344CB8AC3E}">
        <p14:creationId xmlns:p14="http://schemas.microsoft.com/office/powerpoint/2010/main" val="1476430515"/>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95536" y="116632"/>
            <a:ext cx="8229600" cy="504056"/>
          </a:xfrm>
        </p:spPr>
        <p:txBody>
          <a:bodyPr>
            <a:normAutofit fontScale="90000"/>
          </a:bodyPr>
          <a:lstStyle/>
          <a:p>
            <a:r>
              <a:rPr lang="fr-FR" sz="1800" dirty="0"/>
              <a:t> </a:t>
            </a:r>
            <a:br>
              <a:rPr lang="fr-FR" sz="1800" dirty="0"/>
            </a:br>
            <a:r>
              <a:rPr lang="fr-FR" sz="1800" b="1" u="sng" dirty="0"/>
              <a:t>ETUDE DE LA LOGIQUE INTER-CYCLES</a:t>
            </a:r>
            <a:r>
              <a:rPr lang="fr-FR" sz="1800" dirty="0"/>
              <a:t/>
            </a:r>
            <a:br>
              <a:rPr lang="fr-FR" sz="1800" dirty="0"/>
            </a:br>
            <a:r>
              <a:rPr lang="fr-FR" sz="1800" b="1" dirty="0"/>
              <a:t>COMPARAISON DES VOLETS 1 DES CYCLES </a:t>
            </a:r>
            <a:r>
              <a:rPr lang="fr-FR" sz="1800" b="1" dirty="0" smtClean="0"/>
              <a:t> 3/4 –Objectifs de Formation</a:t>
            </a:r>
            <a:r>
              <a:rPr lang="fr-FR" sz="1800" dirty="0"/>
              <a:t/>
            </a:r>
            <a:br>
              <a:rPr lang="fr-FR" sz="1800" dirty="0"/>
            </a:br>
            <a:endParaRPr lang="fr-FR" sz="1800" dirty="0"/>
          </a:p>
        </p:txBody>
      </p:sp>
      <p:graphicFrame>
        <p:nvGraphicFramePr>
          <p:cNvPr id="6" name="Espace réservé du contenu 5"/>
          <p:cNvGraphicFramePr>
            <a:graphicFrameLocks noGrp="1"/>
          </p:cNvGraphicFramePr>
          <p:nvPr>
            <p:ph idx="1"/>
            <p:extLst>
              <p:ext uri="{D42A27DB-BD31-4B8C-83A1-F6EECF244321}">
                <p14:modId xmlns:p14="http://schemas.microsoft.com/office/powerpoint/2010/main" val="3298301640"/>
              </p:ext>
            </p:extLst>
          </p:nvPr>
        </p:nvGraphicFramePr>
        <p:xfrm>
          <a:off x="248" y="833116"/>
          <a:ext cx="9036496" cy="6155436"/>
        </p:xfrm>
        <a:graphic>
          <a:graphicData uri="http://schemas.openxmlformats.org/drawingml/2006/table">
            <a:tbl>
              <a:tblPr firstRow="1" firstCol="1" bandRow="1" bandCol="1">
                <a:tableStyleId>{5C22544A-7EE6-4342-B048-85BDC9FD1C3A}</a:tableStyleId>
              </a:tblPr>
              <a:tblGrid>
                <a:gridCol w="467296"/>
                <a:gridCol w="8569200"/>
              </a:tblGrid>
              <a:tr h="6048672">
                <a:tc>
                  <a:txBody>
                    <a:bodyPr/>
                    <a:lstStyle/>
                    <a:p>
                      <a:pPr>
                        <a:lnSpc>
                          <a:spcPct val="115000"/>
                        </a:lnSpc>
                        <a:spcAft>
                          <a:spcPts val="300"/>
                        </a:spcAft>
                      </a:pPr>
                      <a:r>
                        <a:rPr lang="fr-FR" sz="900" dirty="0">
                          <a:effectLst/>
                        </a:rPr>
                        <a:t>Cycle 3</a:t>
                      </a:r>
                      <a:endParaRPr lang="fr-FR" sz="1000" dirty="0">
                        <a:effectLst/>
                        <a:latin typeface="Calibri"/>
                        <a:ea typeface="Calibri"/>
                        <a:cs typeface="Times New Roman"/>
                      </a:endParaRPr>
                    </a:p>
                  </a:txBody>
                  <a:tcPr marL="62503" marR="62503" marT="0" marB="0"/>
                </a:tc>
                <a:tc>
                  <a:txBody>
                    <a:bodyPr/>
                    <a:lstStyle/>
                    <a:p>
                      <a:pPr marL="342900" lvl="0" indent="-342900">
                        <a:lnSpc>
                          <a:spcPct val="115000"/>
                        </a:lnSpc>
                        <a:spcAft>
                          <a:spcPts val="300"/>
                        </a:spcAft>
                        <a:buFont typeface="Calibri"/>
                        <a:buChar char="-"/>
                      </a:pPr>
                      <a:r>
                        <a:rPr lang="fr-FR" sz="1200" dirty="0">
                          <a:effectLst/>
                        </a:rPr>
                        <a:t>consolider les apprentissages fondamentaux engagés au cycle 2</a:t>
                      </a:r>
                    </a:p>
                    <a:p>
                      <a:pPr marL="342900" lvl="0" indent="-342900">
                        <a:lnSpc>
                          <a:spcPct val="115000"/>
                        </a:lnSpc>
                        <a:spcAft>
                          <a:spcPts val="300"/>
                        </a:spcAft>
                        <a:buFont typeface="Calibri"/>
                        <a:buChar char="-"/>
                      </a:pPr>
                      <a:r>
                        <a:rPr lang="fr-FR" sz="1200" dirty="0">
                          <a:effectLst/>
                        </a:rPr>
                        <a:t>permettre une meilleure transition entre l’école primaire et le collège (continuité et progressivité au long des trois années du cycle)</a:t>
                      </a:r>
                    </a:p>
                    <a:p>
                      <a:pPr marL="342900" lvl="0" indent="-342900">
                        <a:lnSpc>
                          <a:spcPct val="115000"/>
                        </a:lnSpc>
                        <a:spcAft>
                          <a:spcPts val="300"/>
                        </a:spcAft>
                        <a:buFont typeface="Calibri"/>
                        <a:buChar char="-"/>
                      </a:pPr>
                      <a:r>
                        <a:rPr lang="fr-FR" sz="1200" dirty="0">
                          <a:effectLst/>
                        </a:rPr>
                        <a:t>De manière générale, la maîtrise de la langue reste un objectif central du cycle 3 qui doit assurer à tous les élèves une autonomie suffisante en lecture et écriture pour aborder le cycle 4.</a:t>
                      </a:r>
                    </a:p>
                    <a:p>
                      <a:pPr marL="342900" lvl="0" indent="-342900">
                        <a:lnSpc>
                          <a:spcPct val="115000"/>
                        </a:lnSpc>
                        <a:spcAft>
                          <a:spcPts val="300"/>
                        </a:spcAft>
                        <a:buFont typeface="Calibri"/>
                        <a:buChar char="-"/>
                      </a:pPr>
                      <a:r>
                        <a:rPr lang="fr-FR" sz="1200" dirty="0">
                          <a:effectLst/>
                        </a:rPr>
                        <a:t>poursuit la construction des nombres entiers et de leur système de désignation notamment en ce qui concerne les grands nombres. Il introduit la connaissance des fractions et des nombres décimaux. L’acquisition des quatre opérations sur les nombres, sans négliger la mémorisation de faits numériques et l’automatisation de modules de calcul, se continue dans ce cycle. Les notions mathématiques étudiées prendront tout leur sens dans la résolution de problèmes qui justifie leur acquisition.</a:t>
                      </a:r>
                    </a:p>
                    <a:p>
                      <a:pPr marL="342900" lvl="0" indent="-342900">
                        <a:lnSpc>
                          <a:spcPct val="115000"/>
                        </a:lnSpc>
                        <a:spcAft>
                          <a:spcPts val="300"/>
                        </a:spcAft>
                        <a:buFont typeface="Calibri"/>
                        <a:buChar char="-"/>
                      </a:pPr>
                      <a:r>
                        <a:rPr lang="fr-FR" sz="1200" dirty="0">
                          <a:effectLst/>
                        </a:rPr>
                        <a:t>D’une façon plus spécifique, l’élève va acquérir les bases de langages scientifiques qui lui permettent de formuler et de résoudre des problèmes, de traiter des données. Il est formé à utiliser des représentations variées d’objets, d’expériences, de phénomènes naturels (schémas, dessins d’observation, maquettes…), et à organiser des données de nature variée à l’aide de tableaux, graphiques, ou diagrammes qu’il est capable de produire et d’exploiter.</a:t>
                      </a:r>
                    </a:p>
                    <a:p>
                      <a:pPr marL="342900" lvl="0" indent="-342900">
                        <a:lnSpc>
                          <a:spcPct val="115000"/>
                        </a:lnSpc>
                        <a:spcAft>
                          <a:spcPts val="300"/>
                        </a:spcAft>
                        <a:buFont typeface="Calibri"/>
                        <a:buChar char="-"/>
                      </a:pPr>
                      <a:r>
                        <a:rPr lang="fr-FR" sz="1200" dirty="0">
                          <a:solidFill>
                            <a:srgbClr val="FF0000"/>
                          </a:solidFill>
                          <a:effectLst/>
                        </a:rPr>
                        <a:t>L’éducation physique et sportive occupe une place originale où le corps, la motricité, l’action et l’engagement de soi sont au cœur des apprentissages et assure une contribution essentielle à l’éducation à la santé. Par la confrontation à des problèmes moteurs variés et la rencontre avec les autres, dans différents jeux et activités physiques et sportives, les élèves poursuivent au cycle 3 l’exploration de leurs possibilités motrices et renforcent leurs premières compétences.</a:t>
                      </a:r>
                    </a:p>
                    <a:p>
                      <a:pPr marL="342900" lvl="0" indent="-342900">
                        <a:lnSpc>
                          <a:spcPct val="115000"/>
                        </a:lnSpc>
                        <a:spcAft>
                          <a:spcPts val="300"/>
                        </a:spcAft>
                        <a:buFont typeface="Calibri"/>
                        <a:buChar char="-"/>
                      </a:pPr>
                      <a:r>
                        <a:rPr lang="fr-FR" sz="1200" dirty="0">
                          <a:effectLst/>
                        </a:rPr>
                        <a:t>Dans le domaine des arts, de l’EPS et de la littérature, en lien avec le Parcours d’éducation artistique et culturelle, les élèves sont amenés à découvrir et fréquenter un nombre significatif d’œuvres et à relier production et réception des œuvres dans une rencontre active et sensible.</a:t>
                      </a:r>
                    </a:p>
                    <a:p>
                      <a:pPr marL="342900" lvl="0" indent="-342900">
                        <a:lnSpc>
                          <a:spcPct val="115000"/>
                        </a:lnSpc>
                        <a:spcAft>
                          <a:spcPts val="300"/>
                        </a:spcAft>
                        <a:buFont typeface="Calibri"/>
                        <a:buChar char="-"/>
                      </a:pPr>
                      <a:r>
                        <a:rPr lang="fr-FR" sz="1200" dirty="0">
                          <a:effectLst/>
                        </a:rPr>
                        <a:t>De manière plus générale au cycle 3, les élèves accèdent à une réflexion plus abstraite qui favorise le raisonnement et sa mise en </a:t>
                      </a:r>
                      <a:r>
                        <a:rPr lang="fr-FR" sz="1200" dirty="0" err="1">
                          <a:effectLst/>
                        </a:rPr>
                        <a:t>oeuvre</a:t>
                      </a:r>
                      <a:r>
                        <a:rPr lang="fr-FR" sz="1200" dirty="0">
                          <a:effectLst/>
                        </a:rPr>
                        <a:t> dans des tâches complexes. Familiarisés avec une démarche de questionnement dans les différents champs du savoir, ils sont conduits à développer le sens de l’observation, la curiosité, l’esprit critique et de manière plus générale, l’autonomie de la pensée. Ils sont incités à agir de manière responsable et à coopérer à travers la réalisation de projets, à créer et à produire un nombre significatifs d’écrits, à mener à bien des réalisations de tous ordres.</a:t>
                      </a:r>
                      <a:endParaRPr lang="fr-FR" sz="1200" dirty="0">
                        <a:effectLst/>
                        <a:latin typeface="Calibri"/>
                        <a:ea typeface="Times New Roman"/>
                        <a:cs typeface="Times New Roman"/>
                      </a:endParaRPr>
                    </a:p>
                  </a:txBody>
                  <a:tcPr marL="62503" marR="62503" marT="0" marB="0"/>
                </a:tc>
              </a:tr>
            </a:tbl>
          </a:graphicData>
        </a:graphic>
      </p:graphicFrame>
    </p:spTree>
    <p:extLst>
      <p:ext uri="{BB962C8B-B14F-4D97-AF65-F5344CB8AC3E}">
        <p14:creationId xmlns:p14="http://schemas.microsoft.com/office/powerpoint/2010/main" val="3573044648"/>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79512" y="274638"/>
            <a:ext cx="8856984" cy="6466730"/>
          </a:xfrm>
        </p:spPr>
        <p:txBody>
          <a:bodyPr>
            <a:normAutofit/>
          </a:bodyPr>
          <a:lstStyle/>
          <a:p>
            <a:endParaRPr lang="fr-FR" sz="1800" dirty="0"/>
          </a:p>
        </p:txBody>
      </p:sp>
      <p:graphicFrame>
        <p:nvGraphicFramePr>
          <p:cNvPr id="4" name="Tableau 3"/>
          <p:cNvGraphicFramePr>
            <a:graphicFrameLocks noGrp="1"/>
          </p:cNvGraphicFramePr>
          <p:nvPr>
            <p:extLst>
              <p:ext uri="{D42A27DB-BD31-4B8C-83A1-F6EECF244321}">
                <p14:modId xmlns:p14="http://schemas.microsoft.com/office/powerpoint/2010/main" val="2740202999"/>
              </p:ext>
            </p:extLst>
          </p:nvPr>
        </p:nvGraphicFramePr>
        <p:xfrm>
          <a:off x="251520" y="332656"/>
          <a:ext cx="8640960" cy="6336704"/>
        </p:xfrm>
        <a:graphic>
          <a:graphicData uri="http://schemas.openxmlformats.org/drawingml/2006/table">
            <a:tbl>
              <a:tblPr firstRow="1" firstCol="1" bandRow="1" bandCol="1">
                <a:tableStyleId>{5C22544A-7EE6-4342-B048-85BDC9FD1C3A}</a:tableStyleId>
              </a:tblPr>
              <a:tblGrid>
                <a:gridCol w="669036"/>
                <a:gridCol w="7971924"/>
              </a:tblGrid>
              <a:tr h="6336704">
                <a:tc>
                  <a:txBody>
                    <a:bodyPr/>
                    <a:lstStyle/>
                    <a:p>
                      <a:pPr>
                        <a:lnSpc>
                          <a:spcPct val="115000"/>
                        </a:lnSpc>
                        <a:spcAft>
                          <a:spcPts val="300"/>
                        </a:spcAft>
                      </a:pPr>
                      <a:r>
                        <a:rPr lang="fr-FR" sz="1400" dirty="0">
                          <a:effectLst/>
                        </a:rPr>
                        <a:t> </a:t>
                      </a:r>
                    </a:p>
                    <a:p>
                      <a:pPr>
                        <a:lnSpc>
                          <a:spcPct val="115000"/>
                        </a:lnSpc>
                        <a:spcAft>
                          <a:spcPts val="300"/>
                        </a:spcAft>
                      </a:pPr>
                      <a:r>
                        <a:rPr lang="fr-FR" sz="1400" dirty="0">
                          <a:effectLst/>
                        </a:rPr>
                        <a:t>Cycle 4</a:t>
                      </a:r>
                      <a:endParaRPr lang="fr-FR" sz="1400" dirty="0">
                        <a:effectLst/>
                        <a:latin typeface="Calibri"/>
                        <a:ea typeface="Calibri"/>
                        <a:cs typeface="Times New Roman"/>
                      </a:endParaRPr>
                    </a:p>
                  </a:txBody>
                  <a:tcPr marL="62503" marR="62503" marT="0" marB="0"/>
                </a:tc>
                <a:tc>
                  <a:txBody>
                    <a:bodyPr/>
                    <a:lstStyle/>
                    <a:p>
                      <a:pPr>
                        <a:lnSpc>
                          <a:spcPct val="115000"/>
                        </a:lnSpc>
                        <a:spcAft>
                          <a:spcPts val="300"/>
                        </a:spcAft>
                      </a:pPr>
                      <a:r>
                        <a:rPr lang="fr-FR" sz="1400" dirty="0">
                          <a:effectLst/>
                        </a:rPr>
                        <a:t>Lors des trois ans de collège du cycle 4, l’élève qui est aussi un adolescent en pleine évolution physique et psychique, vit un nouveau rapport à lui-même, en particulier à </a:t>
                      </a:r>
                      <a:r>
                        <a:rPr lang="fr-FR" sz="1400" dirty="0">
                          <a:solidFill>
                            <a:srgbClr val="FF0000"/>
                          </a:solidFill>
                          <a:effectLst/>
                        </a:rPr>
                        <a:t>son corps</a:t>
                      </a:r>
                      <a:r>
                        <a:rPr lang="fr-FR" sz="1400" dirty="0">
                          <a:effectLst/>
                        </a:rPr>
                        <a:t>, et de </a:t>
                      </a:r>
                      <a:r>
                        <a:rPr lang="fr-FR" sz="1400" dirty="0">
                          <a:solidFill>
                            <a:srgbClr val="FF0000"/>
                          </a:solidFill>
                          <a:effectLst/>
                        </a:rPr>
                        <a:t>nouvelles relations avec les autres</a:t>
                      </a:r>
                      <a:r>
                        <a:rPr lang="fr-FR" sz="1400" dirty="0">
                          <a:effectLst/>
                        </a:rPr>
                        <a:t>. </a:t>
                      </a:r>
                      <a:r>
                        <a:rPr lang="fr-FR" sz="1400" dirty="0">
                          <a:solidFill>
                            <a:srgbClr val="FF0000"/>
                          </a:solidFill>
                          <a:effectLst/>
                        </a:rPr>
                        <a:t>Les activités physiques et sportives</a:t>
                      </a:r>
                      <a:r>
                        <a:rPr lang="fr-FR" sz="1400" dirty="0">
                          <a:effectLst/>
                        </a:rPr>
                        <a:t>, l’engagement dans la création d’événements culturels favorisent un développement harmonieux de ce jeune, dans le plaisir de la pratique, et permettent </a:t>
                      </a:r>
                      <a:r>
                        <a:rPr lang="fr-FR" sz="1400" dirty="0">
                          <a:solidFill>
                            <a:srgbClr val="FF0000"/>
                          </a:solidFill>
                          <a:effectLst/>
                        </a:rPr>
                        <a:t>la construction de nouveaux pouvoirs d’agir sur soi, sur les autres, sur le monde.</a:t>
                      </a:r>
                    </a:p>
                    <a:p>
                      <a:pPr marL="342900" lvl="0" indent="-342900">
                        <a:lnSpc>
                          <a:spcPct val="115000"/>
                        </a:lnSpc>
                        <a:spcAft>
                          <a:spcPts val="300"/>
                        </a:spcAft>
                        <a:buFont typeface="Calibri,BoldItalic"/>
                        <a:buChar char="-"/>
                      </a:pPr>
                      <a:r>
                        <a:rPr lang="fr-FR" sz="1400" dirty="0">
                          <a:effectLst/>
                        </a:rPr>
                        <a:t>l’élève est amené à passer d’un langage à un autre puis à choisir le mode de langage adapté à la situation</a:t>
                      </a:r>
                    </a:p>
                    <a:p>
                      <a:pPr marL="342900" lvl="0" indent="-342900">
                        <a:lnSpc>
                          <a:spcPct val="115000"/>
                        </a:lnSpc>
                        <a:spcAft>
                          <a:spcPts val="300"/>
                        </a:spcAft>
                        <a:buFont typeface="Calibri,BoldItalic"/>
                        <a:buChar char="-"/>
                      </a:pPr>
                      <a:r>
                        <a:rPr lang="fr-FR" sz="1400" dirty="0">
                          <a:effectLst/>
                        </a:rPr>
                        <a:t>Dans une société marquée par l’abondance </a:t>
                      </a:r>
                      <a:r>
                        <a:rPr lang="fr-FR" sz="1400" dirty="0">
                          <a:solidFill>
                            <a:srgbClr val="FF0000"/>
                          </a:solidFill>
                          <a:effectLst/>
                        </a:rPr>
                        <a:t>des informations</a:t>
                      </a:r>
                      <a:r>
                        <a:rPr lang="fr-FR" sz="1400" dirty="0">
                          <a:effectLst/>
                        </a:rPr>
                        <a:t>, l’élève apprend à devenir un usager des médias et d’Internet</a:t>
                      </a:r>
                    </a:p>
                    <a:p>
                      <a:pPr marL="342900" lvl="0" indent="-342900">
                        <a:lnSpc>
                          <a:spcPct val="115000"/>
                        </a:lnSpc>
                        <a:spcAft>
                          <a:spcPts val="300"/>
                        </a:spcAft>
                        <a:buFont typeface="Calibri,BoldItalic"/>
                        <a:buChar char="-"/>
                      </a:pPr>
                      <a:r>
                        <a:rPr lang="fr-FR" sz="1400" dirty="0">
                          <a:effectLst/>
                        </a:rPr>
                        <a:t>Il est davantage confronté à la dimension historique des savoirs mais aussi aux défis technologiques, sociétaux et environnementaux du monde d’aujourd’hui</a:t>
                      </a:r>
                    </a:p>
                    <a:p>
                      <a:pPr marL="342900" lvl="0" indent="-342900">
                        <a:lnSpc>
                          <a:spcPct val="115000"/>
                        </a:lnSpc>
                        <a:spcAft>
                          <a:spcPts val="300"/>
                        </a:spcAft>
                        <a:buFont typeface="Calibri,BoldItalic"/>
                        <a:buChar char="-"/>
                      </a:pPr>
                      <a:r>
                        <a:rPr lang="fr-FR" sz="1400" dirty="0">
                          <a:solidFill>
                            <a:srgbClr val="FF0000"/>
                          </a:solidFill>
                          <a:effectLst/>
                        </a:rPr>
                        <a:t>L’abstraction et la modélisation </a:t>
                      </a:r>
                      <a:r>
                        <a:rPr lang="fr-FR" sz="1400" dirty="0">
                          <a:effectLst/>
                        </a:rPr>
                        <a:t>sont bien plus présentes désormais</a:t>
                      </a:r>
                    </a:p>
                    <a:p>
                      <a:pPr marL="342900" lvl="0" indent="-342900">
                        <a:lnSpc>
                          <a:spcPct val="115000"/>
                        </a:lnSpc>
                        <a:spcAft>
                          <a:spcPts val="300"/>
                        </a:spcAft>
                        <a:buFont typeface="Calibri,BoldItalic"/>
                        <a:buChar char="-"/>
                      </a:pPr>
                      <a:r>
                        <a:rPr lang="fr-FR" sz="1400" dirty="0">
                          <a:solidFill>
                            <a:srgbClr val="FF0000"/>
                          </a:solidFill>
                          <a:effectLst/>
                        </a:rPr>
                        <a:t>La créativité </a:t>
                      </a:r>
                      <a:r>
                        <a:rPr lang="fr-FR" sz="1400" dirty="0">
                          <a:effectLst/>
                        </a:rPr>
                        <a:t>des élèves qui traverse elle aussi tous les cycles, se déploie au cycle 4 à travers une grande diversité de supports (notamment technologiques et numériques) et de dispositifs ou activités tels </a:t>
                      </a:r>
                      <a:r>
                        <a:rPr lang="fr-FR" sz="1400" dirty="0">
                          <a:solidFill>
                            <a:srgbClr val="FF0000"/>
                          </a:solidFill>
                          <a:effectLst/>
                        </a:rPr>
                        <a:t>que le travail de groupes, la démarche de projet, la résolution de problèmes, la conception d’œuvres personnelles</a:t>
                      </a:r>
                    </a:p>
                    <a:p>
                      <a:pPr marL="342900" lvl="0" indent="-342900">
                        <a:lnSpc>
                          <a:spcPct val="115000"/>
                        </a:lnSpc>
                        <a:spcAft>
                          <a:spcPts val="300"/>
                        </a:spcAft>
                        <a:buFont typeface="Calibri,BoldItalic"/>
                        <a:buChar char="-"/>
                      </a:pPr>
                      <a:r>
                        <a:rPr lang="fr-FR" sz="1400" dirty="0">
                          <a:effectLst/>
                        </a:rPr>
                        <a:t>La vie au sein de l’établissement et son prolongement en dehors de celui-ci est l'occasion de développer </a:t>
                      </a:r>
                      <a:r>
                        <a:rPr lang="fr-FR" sz="1400" dirty="0">
                          <a:solidFill>
                            <a:srgbClr val="FF0000"/>
                          </a:solidFill>
                          <a:effectLst/>
                        </a:rPr>
                        <a:t>l'esprit de responsabilité et d'engagement de chacun et celui d’entreprendre et de coopérer avec les autres.</a:t>
                      </a:r>
                    </a:p>
                    <a:p>
                      <a:pPr marL="342900" lvl="0" indent="-342900">
                        <a:lnSpc>
                          <a:spcPct val="115000"/>
                        </a:lnSpc>
                        <a:spcAft>
                          <a:spcPts val="300"/>
                        </a:spcAft>
                        <a:buFont typeface="Calibri,BoldItalic"/>
                        <a:buChar char="-"/>
                      </a:pPr>
                      <a:r>
                        <a:rPr lang="fr-FR" sz="1400" dirty="0">
                          <a:effectLst/>
                        </a:rPr>
                        <a:t>En fait, tout le long du cycle 4, l’élève est amené à conjuguer d’une part </a:t>
                      </a:r>
                      <a:r>
                        <a:rPr lang="fr-FR" sz="1400" dirty="0">
                          <a:solidFill>
                            <a:srgbClr val="FF0000"/>
                          </a:solidFill>
                          <a:effectLst/>
                        </a:rPr>
                        <a:t>un respect de normes </a:t>
                      </a:r>
                      <a:r>
                        <a:rPr lang="fr-FR" sz="1400" dirty="0">
                          <a:effectLst/>
                        </a:rPr>
                        <a:t>qui s’inscrivent dans </a:t>
                      </a:r>
                      <a:r>
                        <a:rPr lang="fr-FR" sz="1400" u="sng" dirty="0">
                          <a:solidFill>
                            <a:srgbClr val="FF0000"/>
                          </a:solidFill>
                          <a:effectLst/>
                        </a:rPr>
                        <a:t>une culture commune</a:t>
                      </a:r>
                      <a:r>
                        <a:rPr lang="fr-FR" sz="1400" dirty="0">
                          <a:effectLst/>
                        </a:rPr>
                        <a:t>, d’autre part une pensée personnelle en construction</a:t>
                      </a:r>
                      <a:endParaRPr lang="fr-FR" sz="1400" dirty="0">
                        <a:effectLst/>
                        <a:latin typeface="Calibri"/>
                        <a:ea typeface="Times New Roman"/>
                        <a:cs typeface="Times New Roman"/>
                      </a:endParaRPr>
                    </a:p>
                  </a:txBody>
                  <a:tcPr marL="62503" marR="62503" marT="0" marB="0"/>
                </a:tc>
              </a:tr>
            </a:tbl>
          </a:graphicData>
        </a:graphic>
      </p:graphicFrame>
    </p:spTree>
    <p:extLst>
      <p:ext uri="{BB962C8B-B14F-4D97-AF65-F5344CB8AC3E}">
        <p14:creationId xmlns:p14="http://schemas.microsoft.com/office/powerpoint/2010/main" val="3547291034"/>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 4" descr="arrière plan MEN.jpg"/>
          <p:cNvPicPr>
            <a:picLocks noChangeAspect="1"/>
          </p:cNvPicPr>
          <p:nvPr/>
        </p:nvPicPr>
        <p:blipFill>
          <a:blip r:embed="rId2" cstate="print"/>
          <a:stretch>
            <a:fillRect/>
          </a:stretch>
        </p:blipFill>
        <p:spPr>
          <a:xfrm>
            <a:off x="2028" y="0"/>
            <a:ext cx="9139943" cy="6858000"/>
          </a:xfrm>
          <a:prstGeom prst="rect">
            <a:avLst/>
          </a:prstGeom>
        </p:spPr>
      </p:pic>
      <p:sp>
        <p:nvSpPr>
          <p:cNvPr id="3" name="Espace réservé du pied de page 2"/>
          <p:cNvSpPr>
            <a:spLocks noGrp="1"/>
          </p:cNvSpPr>
          <p:nvPr>
            <p:ph type="ftr" sz="quarter" idx="11"/>
          </p:nvPr>
        </p:nvSpPr>
        <p:spPr/>
        <p:txBody>
          <a:bodyPr/>
          <a:lstStyle/>
          <a:p>
            <a:r>
              <a:rPr lang="fr-FR" smtClean="0"/>
              <a:t>AMATTE Lionel - CMI EPS Nouvelle-Calédonie</a:t>
            </a:r>
            <a:endParaRPr lang="fr-FR"/>
          </a:p>
        </p:txBody>
      </p:sp>
      <p:sp>
        <p:nvSpPr>
          <p:cNvPr id="4" name="Espace réservé du numéro de diapositive 3"/>
          <p:cNvSpPr>
            <a:spLocks noGrp="1"/>
          </p:cNvSpPr>
          <p:nvPr>
            <p:ph type="sldNum" sz="quarter" idx="12"/>
          </p:nvPr>
        </p:nvSpPr>
        <p:spPr/>
        <p:txBody>
          <a:bodyPr/>
          <a:lstStyle/>
          <a:p>
            <a:fld id="{1A0A4B5C-B81D-47E8-A5D6-823BCF025DBF}" type="slidenum">
              <a:rPr lang="fr-FR" smtClean="0"/>
              <a:pPr/>
              <a:t>37</a:t>
            </a:fld>
            <a:endParaRPr lang="fr-FR"/>
          </a:p>
        </p:txBody>
      </p:sp>
      <p:sp>
        <p:nvSpPr>
          <p:cNvPr id="6" name="Espace réservé du pied de page 1"/>
          <p:cNvSpPr txBox="1">
            <a:spLocks/>
          </p:cNvSpPr>
          <p:nvPr/>
        </p:nvSpPr>
        <p:spPr>
          <a:xfrm>
            <a:off x="3124200" y="6356350"/>
            <a:ext cx="2895600" cy="365125"/>
          </a:xfrm>
          <a:prstGeom prst="rect">
            <a:avLst/>
          </a:prstGeom>
        </p:spPr>
        <p:txBody>
          <a:bodyPr vert="horz" lIns="91440" tIns="45720" rIns="91440" bIns="4572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1200" b="0" i="0" u="none" strike="noStrike" kern="1200" cap="none" spc="0" normalizeH="0" baseline="0" noProof="0" smtClean="0">
                <a:ln>
                  <a:noFill/>
                </a:ln>
                <a:solidFill>
                  <a:schemeClr val="tx1">
                    <a:tint val="75000"/>
                  </a:schemeClr>
                </a:solidFill>
                <a:effectLst/>
                <a:uLnTx/>
                <a:uFillTx/>
                <a:latin typeface="+mn-lt"/>
                <a:ea typeface="+mn-ea"/>
                <a:cs typeface="+mn-cs"/>
              </a:rPr>
              <a:t>AMATTE Lionel - CMI EPS Nouvelle-Calédonie</a:t>
            </a:r>
            <a:endParaRPr kumimoji="0" lang="fr-FR"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7" name="Espace réservé du numéro de diapositive 2"/>
          <p:cNvSpPr txBox="1">
            <a:spLocks/>
          </p:cNvSpPr>
          <p:nvPr/>
        </p:nvSpPr>
        <p:spPr>
          <a:xfrm>
            <a:off x="6553200" y="6356350"/>
            <a:ext cx="2133600" cy="365125"/>
          </a:xfrm>
          <a:prstGeom prst="rect">
            <a:avLst/>
          </a:prstGeom>
        </p:spPr>
        <p:txBody>
          <a:bodyPr vert="horz" lIns="91440" tIns="45720" rIns="91440" bIns="45720" rtlCol="0" anchor="ctr"/>
          <a:lstStyle/>
          <a:p>
            <a:pPr marL="0" marR="0" lvl="0" indent="0" algn="r" defTabSz="914400" rtl="0" eaLnBrk="1" fontAlgn="auto" latinLnBrk="0" hangingPunct="1">
              <a:lnSpc>
                <a:spcPct val="100000"/>
              </a:lnSpc>
              <a:spcBef>
                <a:spcPts val="0"/>
              </a:spcBef>
              <a:spcAft>
                <a:spcPts val="0"/>
              </a:spcAft>
              <a:buClrTx/>
              <a:buSzTx/>
              <a:buFontTx/>
              <a:buNone/>
              <a:tabLst/>
              <a:defRPr/>
            </a:pPr>
            <a:fld id="{1A0A4B5C-B81D-47E8-A5D6-823BCF025DBF}" type="slidenum">
              <a:rPr kumimoji="0" lang="fr-FR" sz="1200" b="0" i="0" u="none" strike="noStrike" kern="1200" cap="none" spc="0" normalizeH="0" baseline="0" noProof="0" smtClean="0">
                <a:ln>
                  <a:noFill/>
                </a:ln>
                <a:solidFill>
                  <a:schemeClr val="tx1">
                    <a:tint val="75000"/>
                  </a:schemeClr>
                </a:solidFill>
                <a:effectLst/>
                <a:uLnTx/>
                <a:uFillTx/>
                <a:latin typeface="+mn-lt"/>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37</a:t>
            </a:fld>
            <a:endParaRPr kumimoji="0" lang="fr-FR"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8" name="ZoneTexte 7"/>
          <p:cNvSpPr txBox="1"/>
          <p:nvPr/>
        </p:nvSpPr>
        <p:spPr>
          <a:xfrm>
            <a:off x="251520" y="260648"/>
            <a:ext cx="2695481" cy="369332"/>
          </a:xfrm>
          <a:prstGeom prst="rect">
            <a:avLst/>
          </a:prstGeom>
          <a:noFill/>
        </p:spPr>
        <p:txBody>
          <a:bodyPr wrap="none" rtlCol="0">
            <a:spAutoFit/>
          </a:bodyPr>
          <a:lstStyle/>
          <a:p>
            <a:r>
              <a:rPr lang="fr-FR" b="1" u="sng" dirty="0" smtClean="0">
                <a:solidFill>
                  <a:schemeClr val="accent5">
                    <a:lumMod val="50000"/>
                  </a:schemeClr>
                </a:solidFill>
              </a:rPr>
              <a:t>Un projet de programmes</a:t>
            </a:r>
            <a:endParaRPr lang="fr-FR" b="1" u="sng" dirty="0">
              <a:solidFill>
                <a:schemeClr val="accent2">
                  <a:lumMod val="60000"/>
                  <a:lumOff val="40000"/>
                </a:schemeClr>
              </a:solidFill>
            </a:endParaRPr>
          </a:p>
        </p:txBody>
      </p:sp>
      <p:sp>
        <p:nvSpPr>
          <p:cNvPr id="9" name="ZoneTexte 8"/>
          <p:cNvSpPr txBox="1"/>
          <p:nvPr/>
        </p:nvSpPr>
        <p:spPr>
          <a:xfrm>
            <a:off x="7740352" y="188640"/>
            <a:ext cx="1224136" cy="461665"/>
          </a:xfrm>
          <a:prstGeom prst="rect">
            <a:avLst/>
          </a:prstGeom>
          <a:noFill/>
        </p:spPr>
        <p:txBody>
          <a:bodyPr wrap="square" rtlCol="0">
            <a:spAutoFit/>
          </a:bodyPr>
          <a:lstStyle/>
          <a:p>
            <a:pPr algn="ctr"/>
            <a:r>
              <a:rPr lang="fr-FR" sz="2400" b="1" u="sng" dirty="0" smtClean="0"/>
              <a:t>Volet 1</a:t>
            </a:r>
          </a:p>
        </p:txBody>
      </p:sp>
      <p:graphicFrame>
        <p:nvGraphicFramePr>
          <p:cNvPr id="10" name="Tableau 9"/>
          <p:cNvGraphicFramePr>
            <a:graphicFrameLocks noGrp="1"/>
          </p:cNvGraphicFramePr>
          <p:nvPr>
            <p:extLst>
              <p:ext uri="{D42A27DB-BD31-4B8C-83A1-F6EECF244321}">
                <p14:modId xmlns:p14="http://schemas.microsoft.com/office/powerpoint/2010/main" val="346974012"/>
              </p:ext>
            </p:extLst>
          </p:nvPr>
        </p:nvGraphicFramePr>
        <p:xfrm>
          <a:off x="251520" y="764704"/>
          <a:ext cx="8712968" cy="6126480"/>
        </p:xfrm>
        <a:graphic>
          <a:graphicData uri="http://schemas.openxmlformats.org/drawingml/2006/table">
            <a:tbl>
              <a:tblPr firstRow="1" bandRow="1">
                <a:tableStyleId>{5C22544A-7EE6-4342-B048-85BDC9FD1C3A}</a:tableStyleId>
              </a:tblPr>
              <a:tblGrid>
                <a:gridCol w="4824536"/>
                <a:gridCol w="3888432"/>
              </a:tblGrid>
              <a:tr h="363607">
                <a:tc>
                  <a:txBody>
                    <a:bodyPr/>
                    <a:lstStyle/>
                    <a:p>
                      <a:pPr algn="ctr"/>
                      <a:r>
                        <a:rPr lang="fr-FR" dirty="0" smtClean="0"/>
                        <a:t>Cycle 3 </a:t>
                      </a:r>
                      <a:r>
                        <a:rPr lang="fr-FR" sz="1400" dirty="0" smtClean="0"/>
                        <a:t>(CM1, CM2, 6</a:t>
                      </a:r>
                      <a:r>
                        <a:rPr lang="fr-FR" sz="1400" baseline="30000" dirty="0" smtClean="0"/>
                        <a:t>ème</a:t>
                      </a:r>
                      <a:r>
                        <a:rPr lang="fr-FR" sz="1400" dirty="0" smtClean="0"/>
                        <a:t>)</a:t>
                      </a:r>
                      <a:endParaRPr lang="fr-FR" sz="1400" dirty="0"/>
                    </a:p>
                  </a:txBody>
                  <a:tcPr/>
                </a:tc>
                <a:tc>
                  <a:txBody>
                    <a:bodyPr/>
                    <a:lstStyle/>
                    <a:p>
                      <a:pPr algn="ctr"/>
                      <a:r>
                        <a:rPr lang="fr-FR" dirty="0" smtClean="0"/>
                        <a:t>Cycle</a:t>
                      </a:r>
                      <a:r>
                        <a:rPr lang="fr-FR" baseline="0" dirty="0" smtClean="0"/>
                        <a:t> 4 </a:t>
                      </a:r>
                      <a:r>
                        <a:rPr lang="fr-FR" sz="1400" baseline="0" dirty="0" smtClean="0"/>
                        <a:t>(5</a:t>
                      </a:r>
                      <a:r>
                        <a:rPr lang="fr-FR" sz="1400" baseline="30000" dirty="0" smtClean="0"/>
                        <a:t>ème</a:t>
                      </a:r>
                      <a:r>
                        <a:rPr lang="fr-FR" sz="1400" baseline="0" dirty="0" smtClean="0"/>
                        <a:t>, 4</a:t>
                      </a:r>
                      <a:r>
                        <a:rPr lang="fr-FR" sz="1400" baseline="30000" dirty="0" smtClean="0"/>
                        <a:t>ème</a:t>
                      </a:r>
                      <a:r>
                        <a:rPr lang="fr-FR" sz="1400" baseline="0" dirty="0" smtClean="0"/>
                        <a:t>, 3</a:t>
                      </a:r>
                      <a:r>
                        <a:rPr lang="fr-FR" sz="1400" baseline="30000" dirty="0" smtClean="0"/>
                        <a:t>ème</a:t>
                      </a:r>
                      <a:r>
                        <a:rPr lang="fr-FR" sz="1400" baseline="0" dirty="0" smtClean="0"/>
                        <a:t>)</a:t>
                      </a:r>
                      <a:endParaRPr lang="fr-FR" sz="1400" dirty="0"/>
                    </a:p>
                  </a:txBody>
                  <a:tcPr/>
                </a:tc>
              </a:tr>
              <a:tr h="5469041">
                <a:tc>
                  <a:txBody>
                    <a:bodyPr/>
                    <a:lstStyle/>
                    <a:p>
                      <a:pPr algn="ctr"/>
                      <a:r>
                        <a:rPr lang="fr-FR" sz="1200" u="sng" dirty="0" smtClean="0"/>
                        <a:t>2 objectifs </a:t>
                      </a:r>
                      <a:r>
                        <a:rPr lang="fr-FR" sz="1200" b="1" dirty="0" smtClean="0"/>
                        <a:t>: </a:t>
                      </a:r>
                      <a:r>
                        <a:rPr lang="fr-FR" sz="1200" b="1" dirty="0" smtClean="0">
                          <a:solidFill>
                            <a:srgbClr val="FF0000"/>
                          </a:solidFill>
                        </a:rPr>
                        <a:t>Consolider les apprentissages fondamentaux </a:t>
                      </a:r>
                      <a:r>
                        <a:rPr lang="fr-FR" sz="1200" dirty="0" smtClean="0"/>
                        <a:t>(</a:t>
                      </a:r>
                      <a:r>
                        <a:rPr lang="fr-FR" sz="1200" baseline="0" dirty="0" smtClean="0"/>
                        <a:t>particulièrement des langages au service des autres apprentissages (oral, écrit)).</a:t>
                      </a:r>
                      <a:r>
                        <a:rPr lang="fr-FR" sz="1200" dirty="0" smtClean="0"/>
                        <a:t> et </a:t>
                      </a:r>
                      <a:r>
                        <a:rPr lang="fr-FR" sz="1200" b="1" dirty="0" smtClean="0">
                          <a:solidFill>
                            <a:srgbClr val="FF0000"/>
                          </a:solidFill>
                        </a:rPr>
                        <a:t>permettre une meilleure transition entre école et collège</a:t>
                      </a:r>
                      <a:r>
                        <a:rPr lang="fr-FR" sz="1200" b="1" dirty="0" smtClean="0"/>
                        <a:t>.</a:t>
                      </a:r>
                      <a:r>
                        <a:rPr lang="fr-FR" sz="1200" baseline="0" dirty="0" smtClean="0"/>
                        <a:t> </a:t>
                      </a:r>
                      <a:r>
                        <a:rPr lang="fr-FR" sz="1200" dirty="0" smtClean="0"/>
                        <a:t>Rôle prépondérant du conseil d’école et du conseil école/collège.</a:t>
                      </a:r>
                      <a:r>
                        <a:rPr lang="fr-FR" sz="1200" baseline="0" dirty="0" smtClean="0"/>
                        <a:t> </a:t>
                      </a:r>
                      <a:r>
                        <a:rPr lang="fr-FR" sz="1200" dirty="0" smtClean="0"/>
                        <a:t>Le cycle 3 permet une entrée progressive dans les savoirs disciplinaires</a:t>
                      </a:r>
                      <a:r>
                        <a:rPr lang="fr-FR" sz="1200" baseline="0" dirty="0" smtClean="0"/>
                        <a:t> (langages, démarches et méthodes).</a:t>
                      </a:r>
                    </a:p>
                    <a:p>
                      <a:pPr algn="ctr"/>
                      <a:endParaRPr lang="fr-FR" sz="1200" baseline="0" dirty="0" smtClean="0"/>
                    </a:p>
                    <a:p>
                      <a:pPr algn="ctr">
                        <a:buFontTx/>
                        <a:buChar char="-"/>
                      </a:pPr>
                      <a:r>
                        <a:rPr lang="fr-FR" sz="1200" baseline="0" dirty="0" smtClean="0"/>
                        <a:t>Poursuite de l’apprentissage d’une 2</a:t>
                      </a:r>
                      <a:r>
                        <a:rPr lang="fr-FR" sz="1200" baseline="30000" dirty="0" smtClean="0"/>
                        <a:t>ème</a:t>
                      </a:r>
                      <a:r>
                        <a:rPr lang="fr-FR" sz="1200" baseline="0" dirty="0" smtClean="0"/>
                        <a:t> langue vivante.</a:t>
                      </a:r>
                    </a:p>
                    <a:p>
                      <a:pPr algn="ctr">
                        <a:buFontTx/>
                        <a:buChar char="-"/>
                      </a:pPr>
                      <a:r>
                        <a:rPr lang="fr-FR" sz="1200" u="sng" baseline="0" dirty="0" smtClean="0"/>
                        <a:t>Langages scientifiques </a:t>
                      </a:r>
                      <a:r>
                        <a:rPr lang="fr-FR" sz="1200" baseline="0" dirty="0" smtClean="0"/>
                        <a:t>: Poursuite de la construction des nombres entiers et de leur système de désignation. Conn des fractions et </a:t>
                      </a:r>
                      <a:r>
                        <a:rPr lang="fr-FR" sz="1200" baseline="0" dirty="0" err="1" smtClean="0"/>
                        <a:t>nbres</a:t>
                      </a:r>
                      <a:r>
                        <a:rPr lang="fr-FR" sz="1200" baseline="0" dirty="0" smtClean="0"/>
                        <a:t> décimaux. Les 4 </a:t>
                      </a:r>
                      <a:r>
                        <a:rPr lang="fr-FR" sz="1200" baseline="0" dirty="0" err="1" smtClean="0"/>
                        <a:t>opé</a:t>
                      </a:r>
                      <a:r>
                        <a:rPr lang="fr-FR" sz="1200" baseline="0" dirty="0" smtClean="0"/>
                        <a:t>, la mémo, l’automatisation des modules de calcul. Installer des éléments qui permettent de décrire, observer et caractériser les objets.</a:t>
                      </a:r>
                    </a:p>
                    <a:p>
                      <a:pPr algn="ctr">
                        <a:buFontTx/>
                        <a:buChar char="-"/>
                      </a:pPr>
                      <a:r>
                        <a:rPr lang="fr-FR" sz="1200" u="sng" baseline="0" dirty="0" smtClean="0"/>
                        <a:t>Langages artistiques </a:t>
                      </a:r>
                      <a:r>
                        <a:rPr lang="fr-FR" sz="1200" baseline="0" dirty="0" smtClean="0"/>
                        <a:t>: des objectifs d’expression , de démarches de création, attention et sensibilité rencontres d’acteurs de la création et participation au PEAC.</a:t>
                      </a:r>
                    </a:p>
                    <a:p>
                      <a:pPr algn="ctr">
                        <a:buFontTx/>
                        <a:buChar char="-"/>
                      </a:pPr>
                      <a:r>
                        <a:rPr lang="fr-FR" sz="1200" b="1" u="sng" baseline="0" dirty="0" smtClean="0">
                          <a:solidFill>
                            <a:srgbClr val="FF0000"/>
                          </a:solidFill>
                        </a:rPr>
                        <a:t>EPS</a:t>
                      </a:r>
                      <a:r>
                        <a:rPr lang="fr-FR" sz="1200" b="1" baseline="0" dirty="0" smtClean="0">
                          <a:solidFill>
                            <a:srgbClr val="FF0000"/>
                          </a:solidFill>
                        </a:rPr>
                        <a:t> : action et engagement de soi assure une contribution à l’éducation à la santé + exploration de leurs possibilités motrices et renforcement des 1ères compétences.</a:t>
                      </a:r>
                    </a:p>
                    <a:p>
                      <a:pPr algn="ctr">
                        <a:buFontTx/>
                        <a:buChar char="-"/>
                      </a:pPr>
                      <a:r>
                        <a:rPr lang="fr-FR" sz="1200" u="sng" baseline="0" dirty="0" err="1" smtClean="0"/>
                        <a:t>Ts</a:t>
                      </a:r>
                      <a:r>
                        <a:rPr lang="fr-FR" sz="1200" u="sng" baseline="0" dirty="0" smtClean="0"/>
                        <a:t> les langages </a:t>
                      </a:r>
                      <a:r>
                        <a:rPr lang="fr-FR" sz="1200" baseline="0" dirty="0" smtClean="0"/>
                        <a:t>: ê conscient de </a:t>
                      </a:r>
                      <a:r>
                        <a:rPr lang="fr-FR" sz="1200" baseline="0" dirty="0" err="1" smtClean="0"/>
                        <a:t>ts</a:t>
                      </a:r>
                      <a:r>
                        <a:rPr lang="fr-FR" sz="1200" baseline="0" dirty="0" smtClean="0"/>
                        <a:t> les </a:t>
                      </a:r>
                      <a:r>
                        <a:rPr lang="fr-FR" sz="1200" baseline="0" dirty="0" err="1" smtClean="0"/>
                        <a:t>moy</a:t>
                      </a:r>
                      <a:r>
                        <a:rPr lang="fr-FR" sz="1200" baseline="0" dirty="0" smtClean="0"/>
                        <a:t> pour s’</a:t>
                      </a:r>
                      <a:r>
                        <a:rPr lang="fr-FR" sz="1200" baseline="0" dirty="0" err="1" smtClean="0"/>
                        <a:t>exp</a:t>
                      </a:r>
                      <a:r>
                        <a:rPr lang="fr-FR" sz="1200" baseline="0" dirty="0" smtClean="0"/>
                        <a:t> et </a:t>
                      </a:r>
                      <a:r>
                        <a:rPr lang="fr-FR" sz="1200" baseline="0" dirty="0" err="1" smtClean="0"/>
                        <a:t>comm</a:t>
                      </a:r>
                      <a:r>
                        <a:rPr lang="fr-FR" sz="1200" baseline="0" dirty="0" smtClean="0"/>
                        <a:t>, les choisir.</a:t>
                      </a:r>
                    </a:p>
                    <a:p>
                      <a:pPr algn="ctr">
                        <a:buFontTx/>
                        <a:buChar char="-"/>
                      </a:pPr>
                      <a:r>
                        <a:rPr lang="fr-FR" sz="1200" baseline="0" dirty="0" smtClean="0"/>
                        <a:t>Langue </a:t>
                      </a:r>
                      <a:r>
                        <a:rPr lang="fr-FR" sz="1200" baseline="0" dirty="0" err="1" smtClean="0"/>
                        <a:t>fçaise</a:t>
                      </a:r>
                      <a:r>
                        <a:rPr lang="fr-FR" sz="1200" baseline="0" dirty="0" smtClean="0"/>
                        <a:t> et </a:t>
                      </a:r>
                      <a:r>
                        <a:rPr lang="fr-FR" sz="1200" baseline="0" dirty="0" err="1" smtClean="0"/>
                        <a:t>étgère</a:t>
                      </a:r>
                      <a:r>
                        <a:rPr lang="fr-FR" sz="1200" baseline="0" dirty="0" smtClean="0"/>
                        <a:t> deviennent 1 objet d’observation, de comparaison et réflexion.</a:t>
                      </a:r>
                    </a:p>
                    <a:p>
                      <a:pPr algn="ctr">
                        <a:buFontTx/>
                        <a:buChar char="-"/>
                      </a:pPr>
                      <a:r>
                        <a:rPr lang="fr-FR" sz="1200" baseline="0" dirty="0" smtClean="0"/>
                        <a:t>Chercher des informations et interroger leur origine.</a:t>
                      </a:r>
                    </a:p>
                    <a:p>
                      <a:pPr algn="ctr">
                        <a:buFontTx/>
                        <a:buChar char="-"/>
                      </a:pPr>
                      <a:r>
                        <a:rPr lang="fr-FR" sz="1200" baseline="0" dirty="0" err="1" smtClean="0"/>
                        <a:t>Dév</a:t>
                      </a:r>
                      <a:r>
                        <a:rPr lang="fr-FR" sz="1200" baseline="0" dirty="0" smtClean="0"/>
                        <a:t> une autonomie dans les apprentissages et travail personnel.</a:t>
                      </a:r>
                    </a:p>
                    <a:p>
                      <a:pPr algn="ctr">
                        <a:buFontTx/>
                        <a:buChar char="-"/>
                      </a:pPr>
                      <a:r>
                        <a:rPr lang="fr-FR" sz="1200" baseline="0" dirty="0" smtClean="0"/>
                        <a:t>Construire de </a:t>
                      </a:r>
                      <a:r>
                        <a:rPr lang="fr-FR" sz="1200" baseline="0" dirty="0" err="1" smtClean="0"/>
                        <a:t>nveaux</a:t>
                      </a:r>
                      <a:r>
                        <a:rPr lang="fr-FR" sz="1200" baseline="0" dirty="0" smtClean="0"/>
                        <a:t> rapports au temps et à l’espace.</a:t>
                      </a:r>
                    </a:p>
                    <a:p>
                      <a:pPr algn="ctr">
                        <a:buFontTx/>
                        <a:buChar char="-"/>
                      </a:pPr>
                      <a:r>
                        <a:rPr lang="fr-FR" sz="1200" baseline="0" dirty="0" smtClean="0"/>
                        <a:t>Acquérir 1 première culture scientifique et technique.</a:t>
                      </a:r>
                    </a:p>
                    <a:p>
                      <a:pPr algn="ctr">
                        <a:buFontTx/>
                        <a:buChar char="-"/>
                      </a:pPr>
                      <a:r>
                        <a:rPr lang="fr-FR" sz="1200" baseline="0" dirty="0" smtClean="0"/>
                        <a:t>Acquérir 1 CC physique, sportive et artistique contribuant à la construction du citoyen.</a:t>
                      </a:r>
                    </a:p>
                    <a:p>
                      <a:pPr algn="ctr">
                        <a:buFontTx/>
                        <a:buChar char="-"/>
                      </a:pPr>
                      <a:r>
                        <a:rPr lang="fr-FR" sz="1200" baseline="0" dirty="0" smtClean="0"/>
                        <a:t>Accéder à une réflexion plus abstraite qui favorise le raisonnement et sa mise en œuvre dans des tâches complexes.</a:t>
                      </a:r>
                    </a:p>
                  </a:txBody>
                  <a:tcPr/>
                </a:tc>
                <a:tc>
                  <a:txBody>
                    <a:bodyPr/>
                    <a:lstStyle/>
                    <a:p>
                      <a:pPr algn="ctr">
                        <a:buFontTx/>
                        <a:buNone/>
                      </a:pPr>
                      <a:r>
                        <a:rPr lang="fr-FR" sz="1200" dirty="0" smtClean="0"/>
                        <a:t>L’élève vit un nouveaux rapport</a:t>
                      </a:r>
                      <a:r>
                        <a:rPr lang="fr-FR" sz="1200" baseline="0" dirty="0" smtClean="0"/>
                        <a:t> à lui-même (à son corps et aux autres). Construction de nouveaux pouvoirs d’agir sur soi, les autres et le monde. </a:t>
                      </a:r>
                      <a:r>
                        <a:rPr lang="fr-FR" sz="1200" baseline="0" dirty="0" smtClean="0">
                          <a:solidFill>
                            <a:schemeClr val="tx1"/>
                          </a:solidFill>
                        </a:rPr>
                        <a:t>Construction de </a:t>
                      </a:r>
                      <a:r>
                        <a:rPr lang="fr-FR" sz="1200" b="1" baseline="0" dirty="0" smtClean="0">
                          <a:solidFill>
                            <a:srgbClr val="FF0000"/>
                          </a:solidFill>
                        </a:rPr>
                        <a:t>compétences </a:t>
                      </a:r>
                      <a:r>
                        <a:rPr lang="fr-FR" sz="1200" baseline="0" dirty="0" smtClean="0">
                          <a:solidFill>
                            <a:schemeClr val="tx1"/>
                          </a:solidFill>
                        </a:rPr>
                        <a:t>par confrontation à </a:t>
                      </a:r>
                      <a:r>
                        <a:rPr lang="fr-FR" sz="1200" b="1" baseline="0" dirty="0" smtClean="0">
                          <a:solidFill>
                            <a:srgbClr val="FF0000"/>
                          </a:solidFill>
                        </a:rPr>
                        <a:t>des tâches plus complexes</a:t>
                      </a:r>
                      <a:r>
                        <a:rPr lang="fr-FR" sz="1200" baseline="0" dirty="0" smtClean="0">
                          <a:solidFill>
                            <a:schemeClr val="tx1"/>
                          </a:solidFill>
                        </a:rPr>
                        <a:t>. Cela passe par des activités disciplinaires et interdisciplinaires dans les quelles il fait l’expérience de regards différents. Instauration </a:t>
                      </a:r>
                      <a:r>
                        <a:rPr lang="fr-FR" sz="1200" baseline="0" dirty="0" smtClean="0"/>
                        <a:t>d’un climat de confiance.</a:t>
                      </a:r>
                    </a:p>
                    <a:p>
                      <a:pPr algn="ctr">
                        <a:buFontTx/>
                        <a:buChar char="-"/>
                      </a:pPr>
                      <a:endParaRPr lang="fr-FR" sz="1200" baseline="0" dirty="0" smtClean="0"/>
                    </a:p>
                    <a:p>
                      <a:pPr algn="ctr">
                        <a:buFontTx/>
                        <a:buChar char="-"/>
                      </a:pPr>
                      <a:r>
                        <a:rPr lang="fr-FR" sz="1200" b="1" baseline="0" dirty="0" smtClean="0">
                          <a:solidFill>
                            <a:srgbClr val="FF0000"/>
                          </a:solidFill>
                        </a:rPr>
                        <a:t>Passer d’un langage à un autre</a:t>
                      </a:r>
                      <a:r>
                        <a:rPr lang="fr-FR" sz="1200" b="1" baseline="0" dirty="0" smtClean="0"/>
                        <a:t> </a:t>
                      </a:r>
                      <a:r>
                        <a:rPr lang="fr-FR" sz="1200" baseline="0" dirty="0" smtClean="0"/>
                        <a:t>et choisir le plus adapté à la situation.</a:t>
                      </a:r>
                    </a:p>
                    <a:p>
                      <a:pPr algn="ctr">
                        <a:buFontTx/>
                        <a:buChar char="-"/>
                      </a:pPr>
                      <a:r>
                        <a:rPr lang="fr-FR" sz="1200" baseline="0" dirty="0" smtClean="0"/>
                        <a:t> Apprendre à </a:t>
                      </a:r>
                      <a:r>
                        <a:rPr lang="fr-FR" sz="1200" b="1" baseline="0" dirty="0" smtClean="0">
                          <a:solidFill>
                            <a:srgbClr val="FF0000"/>
                          </a:solidFill>
                        </a:rPr>
                        <a:t>devenir un usager des médias et d’internet </a:t>
                      </a:r>
                      <a:r>
                        <a:rPr lang="fr-FR" sz="1200" baseline="0" dirty="0" smtClean="0"/>
                        <a:t>conscient de ses </a:t>
                      </a:r>
                      <a:r>
                        <a:rPr lang="fr-FR" sz="1200" b="1" baseline="0" dirty="0" smtClean="0">
                          <a:solidFill>
                            <a:srgbClr val="FF0000"/>
                          </a:solidFill>
                        </a:rPr>
                        <a:t>droits et devoirs.</a:t>
                      </a:r>
                      <a:r>
                        <a:rPr lang="fr-FR" sz="1200" baseline="0" dirty="0" smtClean="0"/>
                        <a:t> (esprit critique, recherche).</a:t>
                      </a:r>
                    </a:p>
                    <a:p>
                      <a:pPr algn="ctr">
                        <a:buFontTx/>
                        <a:buChar char="-"/>
                      </a:pPr>
                      <a:r>
                        <a:rPr lang="fr-FR" sz="1200" baseline="0" dirty="0" smtClean="0"/>
                        <a:t> Se confronter  à la dimension historique des savoirs mais aussi aux défis  technologiques, sociétaux et environnementaux.</a:t>
                      </a:r>
                    </a:p>
                    <a:p>
                      <a:pPr algn="ctr">
                        <a:buFontTx/>
                        <a:buChar char="-"/>
                      </a:pPr>
                      <a:r>
                        <a:rPr lang="fr-FR" sz="1200" b="1" baseline="0" dirty="0" smtClean="0">
                          <a:solidFill>
                            <a:srgbClr val="FF0000"/>
                          </a:solidFill>
                        </a:rPr>
                        <a:t>L’abstraction et la modélisation </a:t>
                      </a:r>
                      <a:r>
                        <a:rPr lang="fr-FR" sz="1200" baseline="0" dirty="0" smtClean="0">
                          <a:solidFill>
                            <a:srgbClr val="FF0000"/>
                          </a:solidFill>
                        </a:rPr>
                        <a:t>sont plus présentes</a:t>
                      </a:r>
                      <a:r>
                        <a:rPr lang="fr-FR" sz="1200" baseline="0" dirty="0" smtClean="0"/>
                        <a:t>.</a:t>
                      </a:r>
                    </a:p>
                    <a:p>
                      <a:pPr algn="ctr">
                        <a:buFontTx/>
                        <a:buNone/>
                      </a:pPr>
                      <a:r>
                        <a:rPr lang="fr-FR" sz="1200" b="1" baseline="0" dirty="0" smtClean="0"/>
                        <a:t>- </a:t>
                      </a:r>
                      <a:r>
                        <a:rPr lang="fr-FR" sz="1200" b="1" baseline="0" dirty="0" smtClean="0">
                          <a:solidFill>
                            <a:srgbClr val="FF0000"/>
                          </a:solidFill>
                        </a:rPr>
                        <a:t>La créativité </a:t>
                      </a:r>
                      <a:r>
                        <a:rPr lang="fr-FR" sz="1200" baseline="0" dirty="0" smtClean="0">
                          <a:solidFill>
                            <a:srgbClr val="FF0000"/>
                          </a:solidFill>
                        </a:rPr>
                        <a:t>se déploie à travers </a:t>
                      </a:r>
                      <a:r>
                        <a:rPr lang="fr-FR" sz="1200" b="1" baseline="0" dirty="0" smtClean="0">
                          <a:solidFill>
                            <a:srgbClr val="FF0000"/>
                          </a:solidFill>
                        </a:rPr>
                        <a:t>la démarche de projet, le travail en groupe, la conception d’œuvres personnelles </a:t>
                      </a:r>
                      <a:r>
                        <a:rPr lang="fr-FR" sz="1200" baseline="0" dirty="0" smtClean="0"/>
                        <a:t>( connaissance des grandes œuvres de l’humanité et parcours d’éducation artistique et culturelle).</a:t>
                      </a:r>
                    </a:p>
                    <a:p>
                      <a:pPr algn="ctr">
                        <a:buFontTx/>
                        <a:buChar char="-"/>
                      </a:pPr>
                      <a:r>
                        <a:rPr lang="fr-FR" sz="1200" baseline="0" dirty="0" smtClean="0">
                          <a:solidFill>
                            <a:srgbClr val="FF0000"/>
                          </a:solidFill>
                        </a:rPr>
                        <a:t>Développement de l’esprit de </a:t>
                      </a:r>
                      <a:r>
                        <a:rPr lang="fr-FR" sz="1200" b="1" baseline="0" dirty="0" smtClean="0">
                          <a:solidFill>
                            <a:srgbClr val="FF0000"/>
                          </a:solidFill>
                        </a:rPr>
                        <a:t>responsabilité et d’engagement </a:t>
                      </a:r>
                      <a:r>
                        <a:rPr lang="fr-FR" sz="1200" baseline="0" dirty="0" smtClean="0"/>
                        <a:t>(entreprendre et coopérer avec les autres), enseignement moral et civique)</a:t>
                      </a:r>
                    </a:p>
                    <a:p>
                      <a:pPr algn="ctr">
                        <a:buFontTx/>
                        <a:buChar char="-"/>
                      </a:pPr>
                      <a:r>
                        <a:rPr lang="fr-FR" sz="1200" baseline="0" dirty="0" smtClean="0"/>
                        <a:t>Conjuguer le respect des normes de la culture commune avec la pensée personnelle en construction (talents, aspirations).</a:t>
                      </a:r>
                    </a:p>
                    <a:p>
                      <a:pPr algn="ctr">
                        <a:buFontTx/>
                        <a:buChar char="-"/>
                      </a:pPr>
                      <a:r>
                        <a:rPr lang="fr-FR" sz="1200" baseline="0" dirty="0" smtClean="0"/>
                        <a:t> Le </a:t>
                      </a:r>
                      <a:r>
                        <a:rPr lang="fr-FR" sz="1200" b="1" baseline="0" dirty="0" smtClean="0">
                          <a:solidFill>
                            <a:srgbClr val="FF0000"/>
                          </a:solidFill>
                        </a:rPr>
                        <a:t>PIIODMEP</a:t>
                      </a:r>
                      <a:r>
                        <a:rPr lang="fr-FR" sz="1200" baseline="0" dirty="0" smtClean="0"/>
                        <a:t> permet la mise en application des C et C dans la préparation de son projet (choix progressifs).</a:t>
                      </a:r>
                      <a:endParaRPr lang="fr-FR" sz="1200" dirty="0"/>
                    </a:p>
                  </a:txBody>
                  <a:tcPr/>
                </a:tc>
              </a:tr>
            </a:tbl>
          </a:graphicData>
        </a:graphic>
      </p:graphicFrame>
    </p:spTree>
    <p:extLst>
      <p:ext uri="{BB962C8B-B14F-4D97-AF65-F5344CB8AC3E}">
        <p14:creationId xmlns:p14="http://schemas.microsoft.com/office/powerpoint/2010/main" val="2148994456"/>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79512" y="980728"/>
            <a:ext cx="8712968" cy="5184576"/>
          </a:xfrm>
        </p:spPr>
        <p:txBody>
          <a:bodyPr>
            <a:normAutofit/>
          </a:bodyPr>
          <a:lstStyle/>
          <a:p>
            <a:pPr lvl="0" algn="l"/>
            <a:r>
              <a:rPr lang="fr-FR" sz="3600" b="1" cap="all" dirty="0"/>
              <a:t>Comparaison des volets 1 des cycles </a:t>
            </a:r>
            <a:r>
              <a:rPr lang="fr-FR" sz="3600" b="1" dirty="0" smtClean="0"/>
              <a:t> </a:t>
            </a:r>
            <a:r>
              <a:rPr lang="fr-FR" sz="3600" b="1" cap="all" dirty="0" smtClean="0"/>
              <a:t>:</a:t>
            </a:r>
            <a:br>
              <a:rPr lang="fr-FR" sz="3600" b="1" cap="all" dirty="0" smtClean="0"/>
            </a:br>
            <a:r>
              <a:rPr lang="fr-FR" sz="2000" b="1" cap="all" dirty="0"/>
              <a:t/>
            </a:r>
            <a:br>
              <a:rPr lang="fr-FR" sz="2000" b="1" cap="all" dirty="0"/>
            </a:br>
            <a:r>
              <a:rPr lang="fr-FR" sz="2000" dirty="0"/>
              <a:t/>
            </a:r>
            <a:br>
              <a:rPr lang="fr-FR" sz="2000" dirty="0"/>
            </a:br>
            <a:r>
              <a:rPr lang="fr-FR" sz="3200" dirty="0"/>
              <a:t>Les ambitions affichées dans ce volet vous paraissent-elles en </a:t>
            </a:r>
            <a:r>
              <a:rPr lang="fr-FR" sz="3200" dirty="0" smtClean="0"/>
              <a:t>adéquation :</a:t>
            </a:r>
            <a:br>
              <a:rPr lang="fr-FR" sz="3200" dirty="0" smtClean="0"/>
            </a:br>
            <a:r>
              <a:rPr lang="fr-FR" sz="3200" dirty="0" smtClean="0"/>
              <a:t> *avec </a:t>
            </a:r>
            <a:r>
              <a:rPr lang="fr-FR" sz="3200" dirty="0"/>
              <a:t>l’âge et les capacités des élèves ? </a:t>
            </a:r>
            <a:r>
              <a:rPr lang="fr-FR" sz="3200" dirty="0" smtClean="0"/>
              <a:t/>
            </a:r>
            <a:br>
              <a:rPr lang="fr-FR" sz="3200" dirty="0" smtClean="0"/>
            </a:br>
            <a:r>
              <a:rPr lang="fr-FR" sz="3200" dirty="0"/>
              <a:t> </a:t>
            </a:r>
            <a:r>
              <a:rPr lang="fr-FR" sz="3200" dirty="0" smtClean="0"/>
              <a:t>*avec </a:t>
            </a:r>
            <a:r>
              <a:rPr lang="fr-FR" sz="3200" dirty="0"/>
              <a:t>le cadre </a:t>
            </a:r>
            <a:r>
              <a:rPr lang="fr-FR" sz="3200" dirty="0" smtClean="0"/>
              <a:t>horaire ?</a:t>
            </a:r>
            <a:r>
              <a:rPr lang="fr-FR" sz="3200" dirty="0"/>
              <a:t>  </a:t>
            </a:r>
            <a:r>
              <a:rPr lang="fr-FR" sz="3200" dirty="0" smtClean="0"/>
              <a:t/>
            </a:r>
            <a:br>
              <a:rPr lang="fr-FR" sz="3200" dirty="0" smtClean="0"/>
            </a:br>
            <a:r>
              <a:rPr lang="fr-FR" sz="3200" dirty="0"/>
              <a:t> </a:t>
            </a:r>
            <a:r>
              <a:rPr lang="fr-FR" sz="3200" dirty="0" smtClean="0"/>
              <a:t>       cycle </a:t>
            </a:r>
            <a:r>
              <a:rPr lang="fr-FR" sz="3200" dirty="0"/>
              <a:t>2 : 304h sur trois </a:t>
            </a:r>
            <a:r>
              <a:rPr lang="fr-FR" sz="3200" dirty="0" smtClean="0"/>
              <a:t>ans </a:t>
            </a:r>
            <a:br>
              <a:rPr lang="fr-FR" sz="3200" dirty="0" smtClean="0"/>
            </a:br>
            <a:r>
              <a:rPr lang="fr-FR" sz="3200" dirty="0"/>
              <a:t> </a:t>
            </a:r>
            <a:r>
              <a:rPr lang="fr-FR" sz="3200" dirty="0" smtClean="0"/>
              <a:t>       cycle </a:t>
            </a:r>
            <a:r>
              <a:rPr lang="fr-FR" sz="3200" dirty="0"/>
              <a:t>3 : 360h sur trois ans </a:t>
            </a:r>
            <a:r>
              <a:rPr lang="fr-FR" sz="3200" dirty="0" smtClean="0"/>
              <a:t/>
            </a:r>
            <a:br>
              <a:rPr lang="fr-FR" sz="3200" dirty="0" smtClean="0"/>
            </a:br>
            <a:r>
              <a:rPr lang="fr-FR" sz="3200" dirty="0"/>
              <a:t> </a:t>
            </a:r>
            <a:r>
              <a:rPr lang="fr-FR" sz="3200" dirty="0" smtClean="0"/>
              <a:t>       cycle </a:t>
            </a:r>
            <a:r>
              <a:rPr lang="fr-FR" sz="3200" dirty="0"/>
              <a:t>4 : 304h sur trois </a:t>
            </a:r>
            <a:r>
              <a:rPr lang="fr-FR" sz="3200" dirty="0" smtClean="0"/>
              <a:t>ans.</a:t>
            </a:r>
            <a:r>
              <a:rPr lang="fr-FR" sz="3200" dirty="0"/>
              <a:t/>
            </a:r>
            <a:br>
              <a:rPr lang="fr-FR" sz="3200" dirty="0"/>
            </a:br>
            <a:endParaRPr lang="fr-FR" sz="3200" dirty="0"/>
          </a:p>
        </p:txBody>
      </p:sp>
    </p:spTree>
    <p:extLst>
      <p:ext uri="{BB962C8B-B14F-4D97-AF65-F5344CB8AC3E}">
        <p14:creationId xmlns:p14="http://schemas.microsoft.com/office/powerpoint/2010/main" val="2668861068"/>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95536" y="2708920"/>
            <a:ext cx="8229600" cy="1143000"/>
          </a:xfrm>
        </p:spPr>
        <p:txBody>
          <a:bodyPr>
            <a:normAutofit/>
          </a:bodyPr>
          <a:lstStyle/>
          <a:p>
            <a:r>
              <a:rPr lang="fr-FR" sz="2000" b="1" dirty="0"/>
              <a:t>COMPARAISON DES VOLETS 2 EPS ENTRE CYCLES ET PAR DOMAINES</a:t>
            </a:r>
            <a:r>
              <a:rPr lang="fr-FR" sz="2000" dirty="0"/>
              <a:t/>
            </a:r>
            <a:br>
              <a:rPr lang="fr-FR" sz="2000" dirty="0"/>
            </a:br>
            <a:endParaRPr lang="fr-FR" sz="2000" dirty="0"/>
          </a:p>
        </p:txBody>
      </p:sp>
    </p:spTree>
    <p:extLst>
      <p:ext uri="{BB962C8B-B14F-4D97-AF65-F5344CB8AC3E}">
        <p14:creationId xmlns:p14="http://schemas.microsoft.com/office/powerpoint/2010/main" val="165182269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 4" descr="arrière plan MEN.jpg"/>
          <p:cNvPicPr>
            <a:picLocks noChangeAspect="1"/>
          </p:cNvPicPr>
          <p:nvPr/>
        </p:nvPicPr>
        <p:blipFill>
          <a:blip r:embed="rId2" cstate="print"/>
          <a:stretch>
            <a:fillRect/>
          </a:stretch>
        </p:blipFill>
        <p:spPr>
          <a:xfrm>
            <a:off x="2028" y="0"/>
            <a:ext cx="9139943" cy="6858000"/>
          </a:xfrm>
          <a:prstGeom prst="rect">
            <a:avLst/>
          </a:prstGeom>
        </p:spPr>
      </p:pic>
      <p:sp>
        <p:nvSpPr>
          <p:cNvPr id="3" name="Espace réservé du pied de page 2"/>
          <p:cNvSpPr>
            <a:spLocks noGrp="1"/>
          </p:cNvSpPr>
          <p:nvPr>
            <p:ph type="ftr" sz="quarter" idx="11"/>
          </p:nvPr>
        </p:nvSpPr>
        <p:spPr/>
        <p:txBody>
          <a:bodyPr/>
          <a:lstStyle/>
          <a:p>
            <a:r>
              <a:rPr lang="fr-FR" smtClean="0"/>
              <a:t>AMATTE Lionel - CMI EPS Nouvelle-Calédonie</a:t>
            </a:r>
            <a:endParaRPr lang="fr-FR"/>
          </a:p>
        </p:txBody>
      </p:sp>
      <p:sp>
        <p:nvSpPr>
          <p:cNvPr id="4" name="Espace réservé du numéro de diapositive 3"/>
          <p:cNvSpPr>
            <a:spLocks noGrp="1"/>
          </p:cNvSpPr>
          <p:nvPr>
            <p:ph type="sldNum" sz="quarter" idx="12"/>
          </p:nvPr>
        </p:nvSpPr>
        <p:spPr/>
        <p:txBody>
          <a:bodyPr/>
          <a:lstStyle/>
          <a:p>
            <a:fld id="{1A0A4B5C-B81D-47E8-A5D6-823BCF025DBF}" type="slidenum">
              <a:rPr lang="fr-FR" smtClean="0"/>
              <a:pPr/>
              <a:t>4</a:t>
            </a:fld>
            <a:endParaRPr lang="fr-FR"/>
          </a:p>
        </p:txBody>
      </p:sp>
      <p:sp>
        <p:nvSpPr>
          <p:cNvPr id="6" name="Titre 1"/>
          <p:cNvSpPr>
            <a:spLocks noGrp="1"/>
          </p:cNvSpPr>
          <p:nvPr>
            <p:ph type="title"/>
          </p:nvPr>
        </p:nvSpPr>
        <p:spPr>
          <a:xfrm>
            <a:off x="395536" y="2060848"/>
            <a:ext cx="8229600" cy="2520280"/>
          </a:xfrm>
        </p:spPr>
        <p:txBody>
          <a:bodyPr>
            <a:normAutofit fontScale="90000"/>
          </a:bodyPr>
          <a:lstStyle/>
          <a:p>
            <a:r>
              <a:rPr lang="fr-FR" dirty="0" smtClean="0"/>
              <a:t>Loi de refondation de l’École </a:t>
            </a:r>
            <a:br>
              <a:rPr lang="fr-FR" dirty="0" smtClean="0"/>
            </a:br>
            <a:r>
              <a:rPr lang="fr-FR" sz="2700" dirty="0" smtClean="0"/>
              <a:t>(Loi du 8 juillet 2013, publié le 09 juillet 2013 au J.O.)</a:t>
            </a:r>
            <a:br>
              <a:rPr lang="fr-FR" sz="2700" dirty="0" smtClean="0"/>
            </a:br>
            <a:r>
              <a:rPr lang="fr-FR" dirty="0" smtClean="0"/>
              <a:t/>
            </a:r>
            <a:br>
              <a:rPr lang="fr-FR" dirty="0" smtClean="0"/>
            </a:br>
            <a:r>
              <a:rPr lang="fr-FR" dirty="0" smtClean="0"/>
              <a:t>Nouveau Socle Commun de CCC</a:t>
            </a:r>
            <a:br>
              <a:rPr lang="fr-FR" dirty="0" smtClean="0"/>
            </a:br>
            <a:r>
              <a:rPr lang="fr-FR" sz="2700" dirty="0" smtClean="0"/>
              <a:t>(décret du 31 mars 2015, publié le 02 avril 2015 au J.O)</a:t>
            </a:r>
            <a:br>
              <a:rPr lang="fr-FR" sz="2700" dirty="0" smtClean="0"/>
            </a:br>
            <a:r>
              <a:rPr lang="fr-FR" sz="1600" b="1" dirty="0" smtClean="0">
                <a:solidFill>
                  <a:srgbClr val="FF0000"/>
                </a:solidFill>
              </a:rPr>
              <a:t>Art 4 – Applicable à la Polynésie</a:t>
            </a:r>
            <a:r>
              <a:rPr lang="fr-FR" sz="2700" b="1" dirty="0" smtClean="0">
                <a:solidFill>
                  <a:srgbClr val="FF0000"/>
                </a:solidFill>
              </a:rPr>
              <a:t/>
            </a:r>
            <a:br>
              <a:rPr lang="fr-FR" sz="2700" b="1" dirty="0" smtClean="0">
                <a:solidFill>
                  <a:srgbClr val="FF0000"/>
                </a:solidFill>
              </a:rPr>
            </a:br>
            <a:r>
              <a:rPr lang="fr-FR" dirty="0" smtClean="0"/>
              <a:t>Nouveau Collège</a:t>
            </a:r>
            <a:br>
              <a:rPr lang="fr-FR" dirty="0" smtClean="0"/>
            </a:br>
            <a:r>
              <a:rPr lang="fr-FR" sz="2700" dirty="0" smtClean="0"/>
              <a:t>(Adopté par le CSP le 10 avril 2015)</a:t>
            </a:r>
            <a:br>
              <a:rPr lang="fr-FR" sz="2700" dirty="0" smtClean="0"/>
            </a:br>
            <a:r>
              <a:rPr lang="fr-FR" dirty="0" smtClean="0"/>
              <a:t/>
            </a:r>
            <a:br>
              <a:rPr lang="fr-FR" dirty="0" smtClean="0"/>
            </a:br>
            <a:r>
              <a:rPr lang="fr-FR" dirty="0" smtClean="0"/>
              <a:t>Projets de Programmes 2015 </a:t>
            </a:r>
            <a:br>
              <a:rPr lang="fr-FR" dirty="0" smtClean="0"/>
            </a:br>
            <a:r>
              <a:rPr lang="fr-FR" sz="2700" dirty="0" smtClean="0"/>
              <a:t>(Avis favorable du CSP le 10 avril, rendus public le 13 avril 2015)</a:t>
            </a:r>
            <a:endParaRPr lang="fr-FR" sz="2700" dirty="0"/>
          </a:p>
        </p:txBody>
      </p:sp>
    </p:spTree>
    <p:extLst>
      <p:ext uri="{BB962C8B-B14F-4D97-AF65-F5344CB8AC3E}">
        <p14:creationId xmlns:p14="http://schemas.microsoft.com/office/powerpoint/2010/main" val="1448069790"/>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 4" descr="arrière plan MEN.jpg"/>
          <p:cNvPicPr>
            <a:picLocks noChangeAspect="1"/>
          </p:cNvPicPr>
          <p:nvPr/>
        </p:nvPicPr>
        <p:blipFill>
          <a:blip r:embed="rId2" cstate="print"/>
          <a:stretch>
            <a:fillRect/>
          </a:stretch>
        </p:blipFill>
        <p:spPr>
          <a:xfrm>
            <a:off x="2028" y="0"/>
            <a:ext cx="9139943" cy="6858000"/>
          </a:xfrm>
          <a:prstGeom prst="rect">
            <a:avLst/>
          </a:prstGeom>
        </p:spPr>
      </p:pic>
      <p:sp>
        <p:nvSpPr>
          <p:cNvPr id="3" name="Espace réservé du pied de page 2"/>
          <p:cNvSpPr>
            <a:spLocks noGrp="1"/>
          </p:cNvSpPr>
          <p:nvPr>
            <p:ph type="ftr" sz="quarter" idx="11"/>
          </p:nvPr>
        </p:nvSpPr>
        <p:spPr/>
        <p:txBody>
          <a:bodyPr/>
          <a:lstStyle/>
          <a:p>
            <a:r>
              <a:rPr lang="fr-FR" smtClean="0"/>
              <a:t>AMATTE Lionel - CMI EPS Nouvelle-Calédonie</a:t>
            </a:r>
            <a:endParaRPr lang="fr-FR"/>
          </a:p>
        </p:txBody>
      </p:sp>
      <p:sp>
        <p:nvSpPr>
          <p:cNvPr id="4" name="Espace réservé du numéro de diapositive 3"/>
          <p:cNvSpPr>
            <a:spLocks noGrp="1"/>
          </p:cNvSpPr>
          <p:nvPr>
            <p:ph type="sldNum" sz="quarter" idx="12"/>
          </p:nvPr>
        </p:nvSpPr>
        <p:spPr/>
        <p:txBody>
          <a:bodyPr/>
          <a:lstStyle/>
          <a:p>
            <a:fld id="{1A0A4B5C-B81D-47E8-A5D6-823BCF025DBF}" type="slidenum">
              <a:rPr lang="fr-FR" smtClean="0"/>
              <a:pPr/>
              <a:t>40</a:t>
            </a:fld>
            <a:endParaRPr lang="fr-FR"/>
          </a:p>
        </p:txBody>
      </p:sp>
      <p:sp>
        <p:nvSpPr>
          <p:cNvPr id="6" name="Espace réservé du pied de page 1"/>
          <p:cNvSpPr txBox="1">
            <a:spLocks/>
          </p:cNvSpPr>
          <p:nvPr/>
        </p:nvSpPr>
        <p:spPr>
          <a:xfrm>
            <a:off x="3124200" y="6356350"/>
            <a:ext cx="2895600" cy="365125"/>
          </a:xfrm>
          <a:prstGeom prst="rect">
            <a:avLst/>
          </a:prstGeom>
        </p:spPr>
        <p:txBody>
          <a:bodyPr vert="horz" lIns="91440" tIns="45720" rIns="91440" bIns="4572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1200" b="0" i="0" u="none" strike="noStrike" kern="1200" cap="none" spc="0" normalizeH="0" baseline="0" noProof="0" smtClean="0">
                <a:ln>
                  <a:noFill/>
                </a:ln>
                <a:solidFill>
                  <a:schemeClr val="tx1">
                    <a:tint val="75000"/>
                  </a:schemeClr>
                </a:solidFill>
                <a:effectLst/>
                <a:uLnTx/>
                <a:uFillTx/>
                <a:latin typeface="+mn-lt"/>
                <a:ea typeface="+mn-ea"/>
                <a:cs typeface="+mn-cs"/>
              </a:rPr>
              <a:t>AMATTE Lionel - CMI EPS Nouvelle-Calédonie</a:t>
            </a:r>
            <a:endParaRPr kumimoji="0" lang="fr-FR"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7" name="Espace réservé du numéro de diapositive 2"/>
          <p:cNvSpPr txBox="1">
            <a:spLocks/>
          </p:cNvSpPr>
          <p:nvPr/>
        </p:nvSpPr>
        <p:spPr>
          <a:xfrm>
            <a:off x="6553200" y="6356350"/>
            <a:ext cx="2133600" cy="365125"/>
          </a:xfrm>
          <a:prstGeom prst="rect">
            <a:avLst/>
          </a:prstGeom>
        </p:spPr>
        <p:txBody>
          <a:bodyPr vert="horz" lIns="91440" tIns="45720" rIns="91440" bIns="45720" rtlCol="0" anchor="ctr"/>
          <a:lstStyle/>
          <a:p>
            <a:pPr marL="0" marR="0" lvl="0" indent="0" algn="r" defTabSz="914400" rtl="0" eaLnBrk="1" fontAlgn="auto" latinLnBrk="0" hangingPunct="1">
              <a:lnSpc>
                <a:spcPct val="100000"/>
              </a:lnSpc>
              <a:spcBef>
                <a:spcPts val="0"/>
              </a:spcBef>
              <a:spcAft>
                <a:spcPts val="0"/>
              </a:spcAft>
              <a:buClrTx/>
              <a:buSzTx/>
              <a:buFontTx/>
              <a:buNone/>
              <a:tabLst/>
              <a:defRPr/>
            </a:pPr>
            <a:fld id="{1A0A4B5C-B81D-47E8-A5D6-823BCF025DBF}" type="slidenum">
              <a:rPr kumimoji="0" lang="fr-FR" sz="1200" b="0" i="0" u="none" strike="noStrike" kern="1200" cap="none" spc="0" normalizeH="0" baseline="0" noProof="0" smtClean="0">
                <a:ln>
                  <a:noFill/>
                </a:ln>
                <a:solidFill>
                  <a:schemeClr val="tx1">
                    <a:tint val="75000"/>
                  </a:schemeClr>
                </a:solidFill>
                <a:effectLst/>
                <a:uLnTx/>
                <a:uFillTx/>
                <a:latin typeface="+mn-lt"/>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40</a:t>
            </a:fld>
            <a:endParaRPr kumimoji="0" lang="fr-FR"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8" name="ZoneTexte 7"/>
          <p:cNvSpPr txBox="1"/>
          <p:nvPr/>
        </p:nvSpPr>
        <p:spPr>
          <a:xfrm>
            <a:off x="2028" y="-138500"/>
            <a:ext cx="3660489" cy="369332"/>
          </a:xfrm>
          <a:prstGeom prst="rect">
            <a:avLst/>
          </a:prstGeom>
          <a:noFill/>
        </p:spPr>
        <p:txBody>
          <a:bodyPr wrap="none" rtlCol="0">
            <a:spAutoFit/>
          </a:bodyPr>
          <a:lstStyle/>
          <a:p>
            <a:r>
              <a:rPr lang="fr-FR" b="1" u="sng" dirty="0" smtClean="0">
                <a:solidFill>
                  <a:schemeClr val="accent5">
                    <a:lumMod val="50000"/>
                  </a:schemeClr>
                </a:solidFill>
              </a:rPr>
              <a:t>Un projet de programmes pour l’EPS</a:t>
            </a:r>
            <a:endParaRPr lang="fr-FR" b="1" u="sng" dirty="0">
              <a:solidFill>
                <a:schemeClr val="accent2">
                  <a:lumMod val="60000"/>
                  <a:lumOff val="40000"/>
                </a:schemeClr>
              </a:solidFill>
            </a:endParaRPr>
          </a:p>
        </p:txBody>
      </p:sp>
      <p:sp>
        <p:nvSpPr>
          <p:cNvPr id="9" name="ZoneTexte 8"/>
          <p:cNvSpPr txBox="1"/>
          <p:nvPr/>
        </p:nvSpPr>
        <p:spPr>
          <a:xfrm>
            <a:off x="7464648" y="-7035"/>
            <a:ext cx="1224136" cy="461665"/>
          </a:xfrm>
          <a:prstGeom prst="rect">
            <a:avLst/>
          </a:prstGeom>
          <a:noFill/>
        </p:spPr>
        <p:txBody>
          <a:bodyPr wrap="square" rtlCol="0">
            <a:spAutoFit/>
          </a:bodyPr>
          <a:lstStyle/>
          <a:p>
            <a:pPr algn="r"/>
            <a:r>
              <a:rPr lang="fr-FR" sz="2400" b="1" u="sng" dirty="0" smtClean="0"/>
              <a:t>Volet 2</a:t>
            </a:r>
          </a:p>
        </p:txBody>
      </p:sp>
      <p:graphicFrame>
        <p:nvGraphicFramePr>
          <p:cNvPr id="10" name="Tableau 9"/>
          <p:cNvGraphicFramePr>
            <a:graphicFrameLocks noGrp="1"/>
          </p:cNvGraphicFramePr>
          <p:nvPr>
            <p:extLst>
              <p:ext uri="{D42A27DB-BD31-4B8C-83A1-F6EECF244321}">
                <p14:modId xmlns:p14="http://schemas.microsoft.com/office/powerpoint/2010/main" val="1954844922"/>
              </p:ext>
            </p:extLst>
          </p:nvPr>
        </p:nvGraphicFramePr>
        <p:xfrm>
          <a:off x="179512" y="454630"/>
          <a:ext cx="8784976" cy="6666465"/>
        </p:xfrm>
        <a:graphic>
          <a:graphicData uri="http://schemas.openxmlformats.org/drawingml/2006/table">
            <a:tbl>
              <a:tblPr firstRow="1" bandRow="1">
                <a:tableStyleId>{5C22544A-7EE6-4342-B048-85BDC9FD1C3A}</a:tableStyleId>
              </a:tblPr>
              <a:tblGrid>
                <a:gridCol w="1080120"/>
                <a:gridCol w="3888432"/>
                <a:gridCol w="3816424"/>
              </a:tblGrid>
              <a:tr h="530714">
                <a:tc>
                  <a:txBody>
                    <a:bodyPr/>
                    <a:lstStyle/>
                    <a:p>
                      <a:pPr algn="ctr"/>
                      <a:r>
                        <a:rPr lang="fr-FR" sz="1400" dirty="0" smtClean="0"/>
                        <a:t>Domaines</a:t>
                      </a:r>
                      <a:r>
                        <a:rPr lang="fr-FR" sz="1400" baseline="0" dirty="0" smtClean="0"/>
                        <a:t> du socle</a:t>
                      </a:r>
                      <a:endParaRPr lang="fr-FR" sz="1400" dirty="0"/>
                    </a:p>
                  </a:txBody>
                  <a:tcPr/>
                </a:tc>
                <a:tc>
                  <a:txBody>
                    <a:bodyPr/>
                    <a:lstStyle/>
                    <a:p>
                      <a:pPr algn="ctr"/>
                      <a:r>
                        <a:rPr lang="fr-FR" sz="1400" dirty="0" smtClean="0"/>
                        <a:t>Cycle 3</a:t>
                      </a:r>
                    </a:p>
                    <a:p>
                      <a:pPr algn="ctr"/>
                      <a:r>
                        <a:rPr lang="fr-FR" sz="1400" dirty="0" smtClean="0"/>
                        <a:t>Contribution</a:t>
                      </a:r>
                      <a:r>
                        <a:rPr lang="fr-FR" sz="1400" baseline="0" dirty="0" smtClean="0"/>
                        <a:t> de l’EPS</a:t>
                      </a:r>
                      <a:endParaRPr lang="fr-FR" sz="1400" dirty="0"/>
                    </a:p>
                  </a:txBody>
                  <a:tcPr/>
                </a:tc>
                <a:tc>
                  <a:txBody>
                    <a:bodyPr/>
                    <a:lstStyle/>
                    <a:p>
                      <a:pPr algn="ctr"/>
                      <a:r>
                        <a:rPr lang="fr-FR" sz="1400" dirty="0" smtClean="0"/>
                        <a:t>Cycle</a:t>
                      </a:r>
                      <a:r>
                        <a:rPr lang="fr-FR" sz="1400" baseline="0" dirty="0" smtClean="0"/>
                        <a:t> 4</a:t>
                      </a:r>
                    </a:p>
                    <a:p>
                      <a:pPr marL="0" marR="0" indent="0" algn="ctr" defTabSz="914400" rtl="0" eaLnBrk="1" fontAlgn="auto" latinLnBrk="0" hangingPunct="1">
                        <a:lnSpc>
                          <a:spcPct val="100000"/>
                        </a:lnSpc>
                        <a:spcBef>
                          <a:spcPts val="0"/>
                        </a:spcBef>
                        <a:spcAft>
                          <a:spcPts val="0"/>
                        </a:spcAft>
                        <a:buClrTx/>
                        <a:buSzTx/>
                        <a:buFontTx/>
                        <a:buNone/>
                        <a:tabLst/>
                        <a:defRPr/>
                      </a:pPr>
                      <a:r>
                        <a:rPr lang="fr-FR" sz="1400" dirty="0" smtClean="0"/>
                        <a:t>Contribution</a:t>
                      </a:r>
                      <a:r>
                        <a:rPr lang="fr-FR" sz="1400" baseline="0" dirty="0" smtClean="0"/>
                        <a:t> de l’EPS</a:t>
                      </a:r>
                      <a:endParaRPr lang="fr-FR" sz="1400" dirty="0" smtClean="0"/>
                    </a:p>
                  </a:txBody>
                  <a:tcPr/>
                </a:tc>
              </a:tr>
              <a:tr h="1295567">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r-FR" sz="1200" b="1" kern="1200" baseline="0" dirty="0" smtClean="0">
                          <a:solidFill>
                            <a:schemeClr val="dk1"/>
                          </a:solidFill>
                          <a:latin typeface="+mn-lt"/>
                          <a:ea typeface="+mn-ea"/>
                          <a:cs typeface="+mn-cs"/>
                        </a:rPr>
                        <a:t>Les langages pour penser et communiquer</a:t>
                      </a:r>
                      <a:endParaRPr lang="fr-FR" sz="1200" dirty="0" smtClean="0"/>
                    </a:p>
                  </a:txBody>
                  <a:tcPr anchor="ctr"/>
                </a:tc>
                <a:tc>
                  <a:txBody>
                    <a:bodyPr/>
                    <a:lstStyle/>
                    <a:p>
                      <a:r>
                        <a:rPr lang="fr-FR" sz="1100" b="0" kern="1200" baseline="0" dirty="0" smtClean="0">
                          <a:solidFill>
                            <a:schemeClr val="dk1"/>
                          </a:solidFill>
                          <a:latin typeface="+mn-lt"/>
                          <a:ea typeface="+mn-ea"/>
                          <a:cs typeface="+mn-cs"/>
                        </a:rPr>
                        <a:t>L’EPS permet de donner un sens concret aux données math en travaillant sur temps, distance et vitesse. </a:t>
                      </a:r>
                      <a:endParaRPr lang="fr-FR" sz="1800" kern="1200" baseline="0" dirty="0" smtClean="0">
                        <a:solidFill>
                          <a:schemeClr val="dk1"/>
                        </a:solidFill>
                        <a:latin typeface="+mn-lt"/>
                        <a:ea typeface="+mn-ea"/>
                        <a:cs typeface="+mn-cs"/>
                      </a:endParaRPr>
                    </a:p>
                    <a:p>
                      <a:r>
                        <a:rPr lang="fr-FR" sz="1100" b="0" kern="1200" baseline="0" dirty="0" smtClean="0">
                          <a:solidFill>
                            <a:schemeClr val="dk1"/>
                          </a:solidFill>
                          <a:latin typeface="+mn-lt"/>
                          <a:ea typeface="+mn-ea"/>
                          <a:cs typeface="+mn-cs"/>
                        </a:rPr>
                        <a:t>Elle apprend aux élèves à s’exprimer en utilisant des codes non verbaux, gestuels et corporels originaux. Ils communiquent aux autres des sentiments ou des émotions par la réalisation d’actions gym ou </a:t>
                      </a:r>
                      <a:r>
                        <a:rPr lang="fr-FR" sz="1100" b="0" kern="1200" baseline="0" dirty="0" err="1" smtClean="0">
                          <a:solidFill>
                            <a:schemeClr val="dk1"/>
                          </a:solidFill>
                          <a:latin typeface="+mn-lt"/>
                          <a:ea typeface="+mn-ea"/>
                          <a:cs typeface="+mn-cs"/>
                        </a:rPr>
                        <a:t>acro</a:t>
                      </a:r>
                      <a:r>
                        <a:rPr lang="fr-FR" sz="1100" b="0" kern="1200" baseline="0" dirty="0" smtClean="0">
                          <a:solidFill>
                            <a:schemeClr val="dk1"/>
                          </a:solidFill>
                          <a:latin typeface="+mn-lt"/>
                          <a:ea typeface="+mn-ea"/>
                          <a:cs typeface="+mn-cs"/>
                        </a:rPr>
                        <a:t>, de représentations à visée expressive, artistique, esthétique. Ils en justifient les choix et les intentions. </a:t>
                      </a:r>
                    </a:p>
                  </a:txBody>
                  <a:tcPr/>
                </a:tc>
                <a:tc>
                  <a:txBody>
                    <a:bodyPr/>
                    <a:lstStyle/>
                    <a:p>
                      <a:r>
                        <a:rPr lang="fr-FR" sz="1100" kern="1200" baseline="0" dirty="0" smtClean="0">
                          <a:solidFill>
                            <a:schemeClr val="dk1"/>
                          </a:solidFill>
                          <a:latin typeface="+mn-lt"/>
                          <a:ea typeface="+mn-ea"/>
                          <a:cs typeface="+mn-cs"/>
                        </a:rPr>
                        <a:t>Construire des systèmes de communication dans et par l’action: se doter de langages communs pour pouvoir mettre en œuvre des techniques efficaces, prendre des décisions, comprendre l’activité des autres dans le contexte de prestations sportives ou artistiques, individuelles ou collectives.</a:t>
                      </a:r>
                      <a:endParaRPr lang="fr-FR" sz="1100" dirty="0" smtClean="0"/>
                    </a:p>
                  </a:txBody>
                  <a:tcPr/>
                </a:tc>
              </a:tr>
              <a:tr h="1123865">
                <a:tc>
                  <a:txBody>
                    <a:bodyPr/>
                    <a:lstStyle/>
                    <a:p>
                      <a:pPr algn="ctr"/>
                      <a:r>
                        <a:rPr lang="fr-FR" sz="1200" b="1" kern="1200" baseline="0" dirty="0" smtClean="0">
                          <a:solidFill>
                            <a:schemeClr val="dk1"/>
                          </a:solidFill>
                          <a:latin typeface="+mn-lt"/>
                          <a:ea typeface="+mn-ea"/>
                          <a:cs typeface="+mn-cs"/>
                        </a:rPr>
                        <a:t>Les méthodes et outils pour apprendre</a:t>
                      </a:r>
                      <a:endParaRPr lang="fr-FR" sz="1200" dirty="0"/>
                    </a:p>
                  </a:txBody>
                  <a:tcPr anchor="ctr"/>
                </a:tc>
                <a:tc>
                  <a:txBody>
                    <a:bodyPr/>
                    <a:lstStyle/>
                    <a:p>
                      <a:r>
                        <a:rPr lang="fr-FR" sz="1100" b="0" i="0" kern="1200" baseline="0" dirty="0" err="1" smtClean="0">
                          <a:solidFill>
                            <a:schemeClr val="dk1"/>
                          </a:solidFill>
                          <a:latin typeface="+mn-lt"/>
                          <a:ea typeface="+mn-ea"/>
                          <a:cs typeface="+mn-cs"/>
                        </a:rPr>
                        <a:t>Ts</a:t>
                      </a:r>
                      <a:r>
                        <a:rPr lang="fr-FR" sz="1100" b="0" i="0" kern="1200" baseline="0" dirty="0" smtClean="0">
                          <a:solidFill>
                            <a:schemeClr val="dk1"/>
                          </a:solidFill>
                          <a:latin typeface="+mn-lt"/>
                          <a:ea typeface="+mn-ea"/>
                          <a:cs typeface="+mn-cs"/>
                        </a:rPr>
                        <a:t> les </a:t>
                      </a:r>
                      <a:r>
                        <a:rPr lang="fr-FR" sz="1100" b="0" i="0" kern="1200" baseline="0" dirty="0" err="1" smtClean="0">
                          <a:solidFill>
                            <a:schemeClr val="dk1"/>
                          </a:solidFill>
                          <a:latin typeface="+mn-lt"/>
                          <a:ea typeface="+mn-ea"/>
                          <a:cs typeface="+mn-cs"/>
                        </a:rPr>
                        <a:t>chps</a:t>
                      </a:r>
                      <a:r>
                        <a:rPr lang="fr-FR" sz="1100" b="0" i="0" kern="1200" baseline="0" dirty="0" smtClean="0">
                          <a:solidFill>
                            <a:schemeClr val="dk1"/>
                          </a:solidFill>
                          <a:latin typeface="+mn-lt"/>
                          <a:ea typeface="+mn-ea"/>
                          <a:cs typeface="+mn-cs"/>
                        </a:rPr>
                        <a:t> disciplinaires doivent </a:t>
                      </a:r>
                      <a:r>
                        <a:rPr lang="fr-FR" sz="1100" b="0" i="0" kern="1200" baseline="0" dirty="0" err="1" smtClean="0">
                          <a:solidFill>
                            <a:schemeClr val="dk1"/>
                          </a:solidFill>
                          <a:latin typeface="+mn-lt"/>
                          <a:ea typeface="+mn-ea"/>
                          <a:cs typeface="+mn-cs"/>
                        </a:rPr>
                        <a:t>app</a:t>
                      </a:r>
                      <a:r>
                        <a:rPr lang="fr-FR" sz="1100" b="0" i="0" kern="1200" baseline="0" dirty="0" smtClean="0">
                          <a:solidFill>
                            <a:schemeClr val="dk1"/>
                          </a:solidFill>
                          <a:latin typeface="+mn-lt"/>
                          <a:ea typeface="+mn-ea"/>
                          <a:cs typeface="+mn-cs"/>
                        </a:rPr>
                        <a:t> aux </a:t>
                      </a:r>
                      <a:r>
                        <a:rPr lang="fr-FR" sz="1100" b="0" i="0" kern="1200" baseline="0" dirty="0" err="1" smtClean="0">
                          <a:solidFill>
                            <a:schemeClr val="dk1"/>
                          </a:solidFill>
                          <a:latin typeface="+mn-lt"/>
                          <a:ea typeface="+mn-ea"/>
                          <a:cs typeface="+mn-cs"/>
                        </a:rPr>
                        <a:t>él</a:t>
                      </a:r>
                      <a:r>
                        <a:rPr lang="fr-FR" sz="1100" b="0" i="0" kern="1200" baseline="0" dirty="0" smtClean="0">
                          <a:solidFill>
                            <a:schemeClr val="dk1"/>
                          </a:solidFill>
                          <a:latin typeface="+mn-lt"/>
                          <a:ea typeface="+mn-ea"/>
                          <a:cs typeface="+mn-cs"/>
                        </a:rPr>
                        <a:t> à organiser leur W pour améliorer l’efficacité des </a:t>
                      </a:r>
                      <a:r>
                        <a:rPr lang="fr-FR" sz="1100" b="0" i="0" kern="1200" baseline="0" dirty="0" err="1" smtClean="0">
                          <a:solidFill>
                            <a:schemeClr val="dk1"/>
                          </a:solidFill>
                          <a:latin typeface="+mn-lt"/>
                          <a:ea typeface="+mn-ea"/>
                          <a:cs typeface="+mn-cs"/>
                        </a:rPr>
                        <a:t>apprges</a:t>
                      </a:r>
                      <a:r>
                        <a:rPr lang="fr-FR" sz="1100" b="0" i="0" kern="1200" baseline="0" dirty="0" smtClean="0">
                          <a:solidFill>
                            <a:schemeClr val="dk1"/>
                          </a:solidFill>
                          <a:latin typeface="+mn-lt"/>
                          <a:ea typeface="+mn-ea"/>
                          <a:cs typeface="+mn-cs"/>
                        </a:rPr>
                        <a:t>. Elles doivent également </a:t>
                      </a:r>
                      <a:r>
                        <a:rPr lang="fr-FR" sz="1100" b="0" i="0" kern="1200" baseline="0" dirty="0" err="1" smtClean="0">
                          <a:solidFill>
                            <a:schemeClr val="dk1"/>
                          </a:solidFill>
                          <a:latin typeface="+mn-lt"/>
                          <a:ea typeface="+mn-ea"/>
                          <a:cs typeface="+mn-cs"/>
                        </a:rPr>
                        <a:t>contrib</a:t>
                      </a:r>
                      <a:r>
                        <a:rPr lang="fr-FR" sz="1100" b="0" i="0" kern="1200" baseline="0" dirty="0" smtClean="0">
                          <a:solidFill>
                            <a:schemeClr val="dk1"/>
                          </a:solidFill>
                          <a:latin typeface="+mn-lt"/>
                          <a:ea typeface="+mn-ea"/>
                          <a:cs typeface="+mn-cs"/>
                        </a:rPr>
                        <a:t> à faire acquérir la capa de coopérer en développant le W en </a:t>
                      </a:r>
                      <a:r>
                        <a:rPr lang="fr-FR" sz="1100" b="0" i="0" kern="1200" baseline="0" dirty="0" err="1" smtClean="0">
                          <a:solidFill>
                            <a:schemeClr val="dk1"/>
                          </a:solidFill>
                          <a:latin typeface="+mn-lt"/>
                          <a:ea typeface="+mn-ea"/>
                          <a:cs typeface="+mn-cs"/>
                        </a:rPr>
                        <a:t>gpe</a:t>
                      </a:r>
                      <a:r>
                        <a:rPr lang="fr-FR" sz="1100" b="0" i="0" kern="1200" baseline="0" dirty="0" smtClean="0">
                          <a:solidFill>
                            <a:schemeClr val="dk1"/>
                          </a:solidFill>
                          <a:latin typeface="+mn-lt"/>
                          <a:ea typeface="+mn-ea"/>
                          <a:cs typeface="+mn-cs"/>
                        </a:rPr>
                        <a:t> et le W collaboratif à l’aide des O.N., ainsi que la capa de réaliser des projets. Au moins 1 projet </a:t>
                      </a:r>
                      <a:r>
                        <a:rPr lang="fr-FR" sz="1100" b="0" i="0" kern="1200" baseline="0" dirty="0" err="1" smtClean="0">
                          <a:solidFill>
                            <a:schemeClr val="dk1"/>
                          </a:solidFill>
                          <a:latin typeface="+mn-lt"/>
                          <a:ea typeface="+mn-ea"/>
                          <a:cs typeface="+mn-cs"/>
                        </a:rPr>
                        <a:t>interdiscipli</a:t>
                      </a:r>
                      <a:r>
                        <a:rPr lang="fr-FR" sz="1100" b="0" i="0" kern="1200" baseline="0" dirty="0" smtClean="0">
                          <a:solidFill>
                            <a:schemeClr val="dk1"/>
                          </a:solidFill>
                          <a:latin typeface="+mn-lt"/>
                          <a:ea typeface="+mn-ea"/>
                          <a:cs typeface="+mn-cs"/>
                        </a:rPr>
                        <a:t> sera réalisé chaque année du cycle, dont un en lien avec le PEAC. </a:t>
                      </a:r>
                    </a:p>
                  </a:txBody>
                  <a:tcPr/>
                </a:tc>
                <a:tc>
                  <a:txBody>
                    <a:bodyPr/>
                    <a:lstStyle/>
                    <a:p>
                      <a:r>
                        <a:rPr lang="fr-FR" sz="1100" kern="1200" baseline="0" dirty="0" smtClean="0">
                          <a:solidFill>
                            <a:schemeClr val="dk1"/>
                          </a:solidFill>
                          <a:latin typeface="+mn-lt"/>
                          <a:ea typeface="+mn-ea"/>
                          <a:cs typeface="+mn-cs"/>
                        </a:rPr>
                        <a:t>S’inscrire dans un projet de transformation motrice ou corporelle, travailler avec d’autres élèves.</a:t>
                      </a:r>
                    </a:p>
                    <a:p>
                      <a:r>
                        <a:rPr lang="fr-FR" sz="1100" kern="1200" baseline="0" dirty="0" smtClean="0">
                          <a:solidFill>
                            <a:schemeClr val="dk1"/>
                          </a:solidFill>
                          <a:latin typeface="+mn-lt"/>
                          <a:ea typeface="+mn-ea"/>
                          <a:cs typeface="+mn-cs"/>
                        </a:rPr>
                        <a:t>Apprendre l'intérêt de l'entraînement, des répétitions, de la réduction ou de l’augmentation de la complexité des tâches, de la concentration, de la compréhension de ses erreurs.</a:t>
                      </a:r>
                      <a:endParaRPr lang="fr-FR" sz="1100" dirty="0"/>
                    </a:p>
                  </a:txBody>
                  <a:tcPr/>
                </a:tc>
              </a:tr>
              <a:tr h="1152271">
                <a:tc>
                  <a:txBody>
                    <a:bodyPr/>
                    <a:lstStyle/>
                    <a:p>
                      <a:pPr algn="ctr"/>
                      <a:r>
                        <a:rPr lang="fr-FR" sz="1200" b="1" kern="1200" baseline="0" dirty="0" smtClean="0">
                          <a:solidFill>
                            <a:schemeClr val="dk1"/>
                          </a:solidFill>
                          <a:latin typeface="+mn-lt"/>
                          <a:ea typeface="+mn-ea"/>
                          <a:cs typeface="+mn-cs"/>
                        </a:rPr>
                        <a:t>La formation de la personne et du citoyen</a:t>
                      </a:r>
                      <a:endParaRPr lang="fr-FR" sz="1200" dirty="0"/>
                    </a:p>
                  </a:txBody>
                  <a:tcPr anchor="ctr"/>
                </a:tc>
                <a:tc>
                  <a:txBody>
                    <a:bodyPr/>
                    <a:lstStyle/>
                    <a:p>
                      <a:r>
                        <a:rPr lang="fr-FR" sz="1100" b="0" kern="1200" baseline="0" dirty="0" smtClean="0">
                          <a:solidFill>
                            <a:schemeClr val="dk1"/>
                          </a:solidFill>
                          <a:latin typeface="+mn-lt"/>
                          <a:ea typeface="+mn-ea"/>
                          <a:cs typeface="+mn-cs"/>
                        </a:rPr>
                        <a:t>L’EPS permet tout particulièrement de travailler sur ce respect, sur le refus des discriminations et l’application des principes de l’égalité fille/garçon. </a:t>
                      </a:r>
                      <a:endParaRPr lang="fr-FR" sz="1800" kern="1200" baseline="0" dirty="0" smtClean="0">
                        <a:solidFill>
                          <a:schemeClr val="dk1"/>
                        </a:solidFill>
                        <a:latin typeface="+mn-lt"/>
                        <a:ea typeface="+mn-ea"/>
                        <a:cs typeface="+mn-cs"/>
                      </a:endParaRPr>
                    </a:p>
                    <a:p>
                      <a:r>
                        <a:rPr lang="fr-FR" sz="1100" b="0" i="0" kern="1200" baseline="0" dirty="0" smtClean="0">
                          <a:solidFill>
                            <a:schemeClr val="dk1"/>
                          </a:solidFill>
                          <a:latin typeface="+mn-lt"/>
                          <a:ea typeface="+mn-ea"/>
                          <a:cs typeface="+mn-cs"/>
                        </a:rPr>
                        <a:t>Tous les champs disciplinaires contribuent à la formation du jugement.</a:t>
                      </a:r>
                    </a:p>
                  </a:txBody>
                  <a:tcPr/>
                </a:tc>
                <a:tc>
                  <a:txBody>
                    <a:bodyPr/>
                    <a:lstStyle/>
                    <a:p>
                      <a:r>
                        <a:rPr lang="fr-FR" sz="1100" kern="1200" baseline="0" dirty="0" smtClean="0">
                          <a:solidFill>
                            <a:schemeClr val="dk1"/>
                          </a:solidFill>
                          <a:latin typeface="+mn-lt"/>
                          <a:ea typeface="+mn-ea"/>
                          <a:cs typeface="+mn-cs"/>
                        </a:rPr>
                        <a:t>Comprendre la fonction des règles des </a:t>
                      </a:r>
                      <a:r>
                        <a:rPr lang="fr-FR" sz="1100" kern="1200" baseline="0" dirty="0" err="1" smtClean="0">
                          <a:solidFill>
                            <a:schemeClr val="dk1"/>
                          </a:solidFill>
                          <a:latin typeface="+mn-lt"/>
                          <a:ea typeface="+mn-ea"/>
                          <a:cs typeface="+mn-cs"/>
                        </a:rPr>
                        <a:t>pratiq</a:t>
                      </a:r>
                      <a:r>
                        <a:rPr lang="fr-FR" sz="1100" kern="1200" baseline="0" dirty="0" smtClean="0">
                          <a:solidFill>
                            <a:schemeClr val="dk1"/>
                          </a:solidFill>
                          <a:latin typeface="+mn-lt"/>
                          <a:ea typeface="+mn-ea"/>
                          <a:cs typeface="+mn-cs"/>
                        </a:rPr>
                        <a:t> </a:t>
                      </a:r>
                      <a:r>
                        <a:rPr lang="fr-FR" sz="1100" kern="1200" baseline="0" dirty="0" err="1" smtClean="0">
                          <a:solidFill>
                            <a:schemeClr val="dk1"/>
                          </a:solidFill>
                          <a:latin typeface="+mn-lt"/>
                          <a:ea typeface="+mn-ea"/>
                          <a:cs typeface="+mn-cs"/>
                        </a:rPr>
                        <a:t>phys</a:t>
                      </a:r>
                      <a:r>
                        <a:rPr lang="fr-FR" sz="1100" kern="1200" baseline="0" dirty="0" smtClean="0">
                          <a:solidFill>
                            <a:schemeClr val="dk1"/>
                          </a:solidFill>
                          <a:latin typeface="+mn-lt"/>
                          <a:ea typeface="+mn-ea"/>
                          <a:cs typeface="+mn-cs"/>
                        </a:rPr>
                        <a:t> sport et </a:t>
                      </a:r>
                      <a:r>
                        <a:rPr lang="fr-FR" sz="1100" kern="1200" baseline="0" dirty="0" err="1" smtClean="0">
                          <a:solidFill>
                            <a:schemeClr val="dk1"/>
                          </a:solidFill>
                          <a:latin typeface="+mn-lt"/>
                          <a:ea typeface="+mn-ea"/>
                          <a:cs typeface="+mn-cs"/>
                        </a:rPr>
                        <a:t>artis</a:t>
                      </a:r>
                      <a:r>
                        <a:rPr lang="fr-FR" sz="1100" kern="1200" baseline="0" dirty="0" smtClean="0">
                          <a:solidFill>
                            <a:schemeClr val="dk1"/>
                          </a:solidFill>
                          <a:latin typeface="+mn-lt"/>
                          <a:ea typeface="+mn-ea"/>
                          <a:cs typeface="+mn-cs"/>
                        </a:rPr>
                        <a:t> permettant de construire des rapports aux autres positifs, en particulier avec les camarades de l’autre sexe.</a:t>
                      </a:r>
                    </a:p>
                    <a:p>
                      <a:r>
                        <a:rPr lang="fr-FR" sz="1100" kern="1200" baseline="0" dirty="0" smtClean="0">
                          <a:solidFill>
                            <a:schemeClr val="dk1"/>
                          </a:solidFill>
                          <a:latin typeface="+mn-lt"/>
                          <a:ea typeface="+mn-ea"/>
                          <a:cs typeface="+mn-cs"/>
                        </a:rPr>
                        <a:t>Identifier la règle comme source d’inventions techniques, de liberté, de sécurité.</a:t>
                      </a:r>
                    </a:p>
                    <a:p>
                      <a:r>
                        <a:rPr lang="fr-FR" sz="1100" kern="1200" baseline="0" dirty="0" smtClean="0">
                          <a:solidFill>
                            <a:schemeClr val="dk1"/>
                          </a:solidFill>
                          <a:latin typeface="+mn-lt"/>
                          <a:ea typeface="+mn-ea"/>
                          <a:cs typeface="+mn-cs"/>
                        </a:rPr>
                        <a:t>Construire des codes pour évaluer.</a:t>
                      </a:r>
                      <a:endParaRPr lang="fr-FR" sz="1100" dirty="0"/>
                    </a:p>
                  </a:txBody>
                  <a:tcPr/>
                </a:tc>
              </a:tr>
              <a:tr h="958785">
                <a:tc>
                  <a:txBody>
                    <a:bodyPr/>
                    <a:lstStyle/>
                    <a:p>
                      <a:pPr algn="ctr"/>
                      <a:r>
                        <a:rPr lang="fr-FR" sz="1200" b="1" kern="1200" baseline="0" dirty="0" smtClean="0">
                          <a:solidFill>
                            <a:schemeClr val="dk1"/>
                          </a:solidFill>
                          <a:latin typeface="+mn-lt"/>
                          <a:ea typeface="+mn-ea"/>
                          <a:cs typeface="+mn-cs"/>
                        </a:rPr>
                        <a:t>Les systèmes naturels et les systèmes techniques</a:t>
                      </a:r>
                      <a:endParaRPr lang="fr-FR" sz="1200" dirty="0"/>
                    </a:p>
                  </a:txBody>
                  <a:tcPr anchor="ctr"/>
                </a:tc>
                <a:tc>
                  <a:txBody>
                    <a:bodyPr/>
                    <a:lstStyle/>
                    <a:p>
                      <a:r>
                        <a:rPr lang="fr-FR" sz="1100" b="0" i="0" kern="1200" baseline="0" dirty="0" smtClean="0">
                          <a:solidFill>
                            <a:schemeClr val="dk1"/>
                          </a:solidFill>
                          <a:latin typeface="+mn-lt"/>
                          <a:ea typeface="+mn-ea"/>
                          <a:cs typeface="+mn-cs"/>
                        </a:rPr>
                        <a:t>En EPS, par la pratique physique, les élèves s’approprient des principes de santé, d’hygiène de vie, de préparation à l’effort (principes physiologiques) et comprennent les phénomènes qui régissent le mouvement (principes biomécaniques). </a:t>
                      </a:r>
                    </a:p>
                  </a:txBody>
                  <a:tcPr/>
                </a:tc>
                <a:tc>
                  <a:txBody>
                    <a:bodyPr/>
                    <a:lstStyle/>
                    <a:p>
                      <a:r>
                        <a:rPr lang="fr-FR" sz="1100" kern="1200" baseline="0" dirty="0" smtClean="0">
                          <a:solidFill>
                            <a:schemeClr val="dk1"/>
                          </a:solidFill>
                          <a:latin typeface="+mn-lt"/>
                          <a:ea typeface="+mn-ea"/>
                          <a:cs typeface="+mn-cs"/>
                        </a:rPr>
                        <a:t>Comprendre les phénomènes qui régissent le mouvement (principes bio mécaniques) et l’effort (principes physiologiques).</a:t>
                      </a:r>
                    </a:p>
                    <a:p>
                      <a:r>
                        <a:rPr lang="fr-FR" sz="1100" kern="1200" baseline="0" dirty="0" smtClean="0">
                          <a:solidFill>
                            <a:schemeClr val="dk1"/>
                          </a:solidFill>
                          <a:latin typeface="+mn-lt"/>
                          <a:ea typeface="+mn-ea"/>
                          <a:cs typeface="+mn-cs"/>
                        </a:rPr>
                        <a:t>Identifier l’impact de ses émotions et de l’effort sur la pensée et l’habileté gestuelle.</a:t>
                      </a:r>
                    </a:p>
                    <a:p>
                      <a:r>
                        <a:rPr lang="fr-FR" sz="1100" kern="1200" baseline="0" dirty="0" smtClean="0">
                          <a:solidFill>
                            <a:schemeClr val="dk1"/>
                          </a:solidFill>
                          <a:latin typeface="+mn-lt"/>
                          <a:ea typeface="+mn-ea"/>
                          <a:cs typeface="+mn-cs"/>
                        </a:rPr>
                        <a:t>Construire par la pratique physique des principes de santé.</a:t>
                      </a:r>
                      <a:endParaRPr lang="fr-FR" sz="1100" dirty="0"/>
                    </a:p>
                  </a:txBody>
                  <a:tcPr/>
                </a:tc>
              </a:tr>
              <a:tr h="1137848">
                <a:tc>
                  <a:txBody>
                    <a:bodyPr/>
                    <a:lstStyle/>
                    <a:p>
                      <a:pPr algn="ctr"/>
                      <a:r>
                        <a:rPr lang="fr-FR" sz="1200" b="1" kern="1200" baseline="0" dirty="0" smtClean="0">
                          <a:solidFill>
                            <a:schemeClr val="dk1"/>
                          </a:solidFill>
                          <a:latin typeface="+mn-lt"/>
                          <a:ea typeface="+mn-ea"/>
                          <a:cs typeface="+mn-cs"/>
                        </a:rPr>
                        <a:t>Les représentations du monde et l’activité humaine</a:t>
                      </a:r>
                      <a:endParaRPr lang="fr-FR" sz="1200" dirty="0"/>
                    </a:p>
                  </a:txBody>
                  <a:tcPr anchor="ctr"/>
                </a:tc>
                <a:tc>
                  <a:txBody>
                    <a:bodyPr/>
                    <a:lstStyle/>
                    <a:p>
                      <a:r>
                        <a:rPr lang="fr-FR" sz="1100" b="0" kern="1200" baseline="0" dirty="0" smtClean="0">
                          <a:solidFill>
                            <a:schemeClr val="dk1"/>
                          </a:solidFill>
                          <a:latin typeface="+mn-lt"/>
                          <a:ea typeface="+mn-ea"/>
                          <a:cs typeface="+mn-cs"/>
                        </a:rPr>
                        <a:t>En EPS, les élèves se construisent une culture sportive. Ils découvrent le sens et l’intérêt de quelques grandes œuvres du patrimoine national et mondial, notamment dans le domaine de la danse.</a:t>
                      </a:r>
                    </a:p>
                  </a:txBody>
                  <a:tcPr/>
                </a:tc>
                <a:tc>
                  <a:txBody>
                    <a:bodyPr/>
                    <a:lstStyle/>
                    <a:p>
                      <a:r>
                        <a:rPr lang="fr-FR" sz="1100" kern="1200" baseline="0" dirty="0" smtClean="0">
                          <a:solidFill>
                            <a:schemeClr val="dk1"/>
                          </a:solidFill>
                          <a:latin typeface="+mn-lt"/>
                          <a:ea typeface="+mn-ea"/>
                          <a:cs typeface="+mn-cs"/>
                        </a:rPr>
                        <a:t>S’inscrire et se perfectionner dans des jeux, des défis, des épreuves des rencontres caractéristiques des pratiques physiques sportives et artistiques.</a:t>
                      </a:r>
                    </a:p>
                    <a:p>
                      <a:r>
                        <a:rPr lang="fr-FR" sz="1100" kern="1200" baseline="0" dirty="0" smtClean="0">
                          <a:solidFill>
                            <a:schemeClr val="dk1"/>
                          </a:solidFill>
                          <a:latin typeface="+mn-lt"/>
                          <a:ea typeface="+mn-ea"/>
                          <a:cs typeface="+mn-cs"/>
                        </a:rPr>
                        <a:t>Apprendre la combinaison originale des ressources que nécessite chaque activité étudiée et les mobiliser pour devenir de plus en plus autonome.</a:t>
                      </a:r>
                      <a:endParaRPr lang="fr-FR" sz="1100" dirty="0"/>
                    </a:p>
                  </a:txBody>
                  <a:tcPr/>
                </a:tc>
              </a:tr>
            </a:tbl>
          </a:graphicData>
        </a:graphic>
      </p:graphicFrame>
    </p:spTree>
    <p:extLst>
      <p:ext uri="{BB962C8B-B14F-4D97-AF65-F5344CB8AC3E}">
        <p14:creationId xmlns:p14="http://schemas.microsoft.com/office/powerpoint/2010/main" val="3968624801"/>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07504" y="116632"/>
            <a:ext cx="8928992" cy="6552728"/>
          </a:xfrm>
        </p:spPr>
        <p:txBody>
          <a:bodyPr>
            <a:noAutofit/>
          </a:bodyPr>
          <a:lstStyle/>
          <a:p>
            <a:pPr lvl="0" algn="l"/>
            <a:r>
              <a:rPr lang="fr-FR" sz="2800" b="1" cap="all" dirty="0"/>
              <a:t>Comparaison des VOLETS 2 EPS pour chacun des </a:t>
            </a:r>
            <a:r>
              <a:rPr lang="fr-FR" sz="2800" b="1" cap="all" dirty="0" err="1"/>
              <a:t>DOMAINEs</a:t>
            </a:r>
            <a:r>
              <a:rPr lang="fr-FR" sz="2800" b="1" cap="all" dirty="0"/>
              <a:t> DU SOCLE ET POUR CHAQUE CYCLE  </a:t>
            </a:r>
            <a:r>
              <a:rPr lang="fr-FR" sz="2800" b="1" dirty="0" smtClean="0"/>
              <a:t>:</a:t>
            </a:r>
            <a:br>
              <a:rPr lang="fr-FR" sz="2800" b="1" dirty="0" smtClean="0"/>
            </a:br>
            <a:r>
              <a:rPr lang="fr-FR" sz="2800" dirty="0"/>
              <a:t/>
            </a:r>
            <a:br>
              <a:rPr lang="fr-FR" sz="2800" dirty="0"/>
            </a:br>
            <a:r>
              <a:rPr lang="fr-FR" sz="2800" dirty="0"/>
              <a:t>Les propositions pour chaque domaine vous paraissent-elles homogènes d’un cycle à l’autre ? Quel que soit le domaine considéré </a:t>
            </a:r>
            <a:r>
              <a:rPr lang="fr-FR" sz="2800" dirty="0" smtClean="0"/>
              <a:t>?</a:t>
            </a:r>
            <a:br>
              <a:rPr lang="fr-FR" sz="2800" dirty="0" smtClean="0"/>
            </a:br>
            <a:r>
              <a:rPr lang="fr-FR" sz="2800" dirty="0"/>
              <a:t/>
            </a:r>
            <a:br>
              <a:rPr lang="fr-FR" sz="2800" dirty="0"/>
            </a:br>
            <a:r>
              <a:rPr lang="fr-FR" sz="2800" dirty="0"/>
              <a:t>Trouvez-vous une cohérence et une continuité entre les cycles ? </a:t>
            </a:r>
            <a:r>
              <a:rPr lang="fr-FR" sz="2800" dirty="0" smtClean="0"/>
              <a:t/>
            </a:r>
            <a:br>
              <a:rPr lang="fr-FR" sz="2800" dirty="0" smtClean="0"/>
            </a:br>
            <a:r>
              <a:rPr lang="fr-FR" sz="2800" dirty="0"/>
              <a:t/>
            </a:r>
            <a:br>
              <a:rPr lang="fr-FR" sz="2800" dirty="0"/>
            </a:br>
            <a:r>
              <a:rPr lang="fr-FR" sz="2800" dirty="0"/>
              <a:t>Sinon, quelles incohérences vous semblent les plus flagrantes ? </a:t>
            </a:r>
            <a:r>
              <a:rPr lang="fr-FR" sz="2800" dirty="0" smtClean="0"/>
              <a:t>Quelles </a:t>
            </a:r>
            <a:r>
              <a:rPr lang="fr-FR" sz="2800" dirty="0"/>
              <a:t>propositions d’adaptation ? </a:t>
            </a:r>
            <a:br>
              <a:rPr lang="fr-FR" sz="2800" dirty="0"/>
            </a:br>
            <a:r>
              <a:rPr lang="fr-FR" sz="2800" dirty="0"/>
              <a:t>Les 5 domaines du socle remplacent-ils selon vous les CMS ?</a:t>
            </a:r>
            <a:br>
              <a:rPr lang="fr-FR" sz="2800" dirty="0"/>
            </a:br>
            <a:endParaRPr lang="fr-FR" sz="2800" dirty="0"/>
          </a:p>
        </p:txBody>
      </p:sp>
    </p:spTree>
    <p:extLst>
      <p:ext uri="{BB962C8B-B14F-4D97-AF65-F5344CB8AC3E}">
        <p14:creationId xmlns:p14="http://schemas.microsoft.com/office/powerpoint/2010/main" val="3224683509"/>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67544" y="2060848"/>
            <a:ext cx="8229600" cy="1800200"/>
          </a:xfrm>
        </p:spPr>
        <p:txBody>
          <a:bodyPr>
            <a:normAutofit/>
          </a:bodyPr>
          <a:lstStyle/>
          <a:p>
            <a:r>
              <a:rPr lang="fr-FR" sz="2400" b="1" dirty="0"/>
              <a:t>COMPARAISON DES PREAMBULES DES VOLETS 3 DE L’EPS DANS LES CYCLES </a:t>
            </a:r>
            <a:r>
              <a:rPr lang="fr-FR" sz="2400" b="1" dirty="0" smtClean="0"/>
              <a:t>3/4</a:t>
            </a:r>
            <a:r>
              <a:rPr lang="fr-FR" sz="2400" dirty="0"/>
              <a:t/>
            </a:r>
            <a:br>
              <a:rPr lang="fr-FR" sz="2400" dirty="0"/>
            </a:br>
            <a:endParaRPr lang="fr-FR" sz="2400" dirty="0"/>
          </a:p>
        </p:txBody>
      </p:sp>
    </p:spTree>
    <p:extLst>
      <p:ext uri="{BB962C8B-B14F-4D97-AF65-F5344CB8AC3E}">
        <p14:creationId xmlns:p14="http://schemas.microsoft.com/office/powerpoint/2010/main" val="3868537079"/>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 4" descr="arrière plan MEN.jpg"/>
          <p:cNvPicPr>
            <a:picLocks noChangeAspect="1"/>
          </p:cNvPicPr>
          <p:nvPr/>
        </p:nvPicPr>
        <p:blipFill>
          <a:blip r:embed="rId2" cstate="print"/>
          <a:stretch>
            <a:fillRect/>
          </a:stretch>
        </p:blipFill>
        <p:spPr>
          <a:xfrm>
            <a:off x="2028" y="0"/>
            <a:ext cx="9139943" cy="6858000"/>
          </a:xfrm>
          <a:prstGeom prst="rect">
            <a:avLst/>
          </a:prstGeom>
        </p:spPr>
      </p:pic>
      <p:sp>
        <p:nvSpPr>
          <p:cNvPr id="3" name="Espace réservé du pied de page 2"/>
          <p:cNvSpPr>
            <a:spLocks noGrp="1"/>
          </p:cNvSpPr>
          <p:nvPr>
            <p:ph type="ftr" sz="quarter" idx="11"/>
          </p:nvPr>
        </p:nvSpPr>
        <p:spPr/>
        <p:txBody>
          <a:bodyPr/>
          <a:lstStyle/>
          <a:p>
            <a:r>
              <a:rPr lang="fr-FR" smtClean="0"/>
              <a:t>AMATTE Lionel - CMI EPS Nouvelle-Calédonie</a:t>
            </a:r>
            <a:endParaRPr lang="fr-FR"/>
          </a:p>
        </p:txBody>
      </p:sp>
      <p:sp>
        <p:nvSpPr>
          <p:cNvPr id="4" name="Espace réservé du numéro de diapositive 3"/>
          <p:cNvSpPr>
            <a:spLocks noGrp="1"/>
          </p:cNvSpPr>
          <p:nvPr>
            <p:ph type="sldNum" sz="quarter" idx="12"/>
          </p:nvPr>
        </p:nvSpPr>
        <p:spPr/>
        <p:txBody>
          <a:bodyPr/>
          <a:lstStyle/>
          <a:p>
            <a:fld id="{1A0A4B5C-B81D-47E8-A5D6-823BCF025DBF}" type="slidenum">
              <a:rPr lang="fr-FR" smtClean="0"/>
              <a:pPr/>
              <a:t>43</a:t>
            </a:fld>
            <a:endParaRPr lang="fr-FR"/>
          </a:p>
        </p:txBody>
      </p:sp>
      <p:sp>
        <p:nvSpPr>
          <p:cNvPr id="6" name="Espace réservé du pied de page 1"/>
          <p:cNvSpPr txBox="1">
            <a:spLocks/>
          </p:cNvSpPr>
          <p:nvPr/>
        </p:nvSpPr>
        <p:spPr>
          <a:xfrm>
            <a:off x="3124200" y="6356350"/>
            <a:ext cx="2895600" cy="365125"/>
          </a:xfrm>
          <a:prstGeom prst="rect">
            <a:avLst/>
          </a:prstGeom>
        </p:spPr>
        <p:txBody>
          <a:bodyPr vert="horz" lIns="91440" tIns="45720" rIns="91440" bIns="4572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1200" b="0" i="0" u="none" strike="noStrike" kern="1200" cap="none" spc="0" normalizeH="0" baseline="0" noProof="0" smtClean="0">
                <a:ln>
                  <a:noFill/>
                </a:ln>
                <a:solidFill>
                  <a:schemeClr val="tx1">
                    <a:tint val="75000"/>
                  </a:schemeClr>
                </a:solidFill>
                <a:effectLst/>
                <a:uLnTx/>
                <a:uFillTx/>
                <a:latin typeface="+mn-lt"/>
                <a:ea typeface="+mn-ea"/>
                <a:cs typeface="+mn-cs"/>
              </a:rPr>
              <a:t>AMATTE Lionel - CMI EPS Nouvelle-Calédonie</a:t>
            </a:r>
            <a:endParaRPr kumimoji="0" lang="fr-FR"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7" name="Espace réservé du numéro de diapositive 2"/>
          <p:cNvSpPr txBox="1">
            <a:spLocks/>
          </p:cNvSpPr>
          <p:nvPr/>
        </p:nvSpPr>
        <p:spPr>
          <a:xfrm>
            <a:off x="6553200" y="6356350"/>
            <a:ext cx="2133600" cy="365125"/>
          </a:xfrm>
          <a:prstGeom prst="rect">
            <a:avLst/>
          </a:prstGeom>
        </p:spPr>
        <p:txBody>
          <a:bodyPr vert="horz" lIns="91440" tIns="45720" rIns="91440" bIns="45720" rtlCol="0" anchor="ctr"/>
          <a:lstStyle/>
          <a:p>
            <a:pPr marL="0" marR="0" lvl="0" indent="0" algn="r" defTabSz="914400" rtl="0" eaLnBrk="1" fontAlgn="auto" latinLnBrk="0" hangingPunct="1">
              <a:lnSpc>
                <a:spcPct val="100000"/>
              </a:lnSpc>
              <a:spcBef>
                <a:spcPts val="0"/>
              </a:spcBef>
              <a:spcAft>
                <a:spcPts val="0"/>
              </a:spcAft>
              <a:buClrTx/>
              <a:buSzTx/>
              <a:buFontTx/>
              <a:buNone/>
              <a:tabLst/>
              <a:defRPr/>
            </a:pPr>
            <a:fld id="{1A0A4B5C-B81D-47E8-A5D6-823BCF025DBF}" type="slidenum">
              <a:rPr kumimoji="0" lang="fr-FR" sz="1200" b="0" i="0" u="none" strike="noStrike" kern="1200" cap="none" spc="0" normalizeH="0" baseline="0" noProof="0" smtClean="0">
                <a:ln>
                  <a:noFill/>
                </a:ln>
                <a:solidFill>
                  <a:schemeClr val="tx1">
                    <a:tint val="75000"/>
                  </a:schemeClr>
                </a:solidFill>
                <a:effectLst/>
                <a:uLnTx/>
                <a:uFillTx/>
                <a:latin typeface="+mn-lt"/>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43</a:t>
            </a:fld>
            <a:endParaRPr kumimoji="0" lang="fr-FR"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8" name="ZoneTexte 7"/>
          <p:cNvSpPr txBox="1"/>
          <p:nvPr/>
        </p:nvSpPr>
        <p:spPr>
          <a:xfrm>
            <a:off x="0" y="0"/>
            <a:ext cx="3660489" cy="369332"/>
          </a:xfrm>
          <a:prstGeom prst="rect">
            <a:avLst/>
          </a:prstGeom>
          <a:noFill/>
        </p:spPr>
        <p:txBody>
          <a:bodyPr wrap="none" rtlCol="0">
            <a:spAutoFit/>
          </a:bodyPr>
          <a:lstStyle/>
          <a:p>
            <a:r>
              <a:rPr lang="fr-FR" b="1" u="sng" dirty="0" smtClean="0">
                <a:solidFill>
                  <a:schemeClr val="accent5">
                    <a:lumMod val="50000"/>
                  </a:schemeClr>
                </a:solidFill>
              </a:rPr>
              <a:t>Un projet de programmes pour l’EPS</a:t>
            </a:r>
            <a:endParaRPr lang="fr-FR" b="1" u="sng" dirty="0">
              <a:solidFill>
                <a:schemeClr val="accent2">
                  <a:lumMod val="60000"/>
                  <a:lumOff val="40000"/>
                </a:schemeClr>
              </a:solidFill>
            </a:endParaRPr>
          </a:p>
        </p:txBody>
      </p:sp>
      <p:sp>
        <p:nvSpPr>
          <p:cNvPr id="9" name="ZoneTexte 8"/>
          <p:cNvSpPr txBox="1"/>
          <p:nvPr/>
        </p:nvSpPr>
        <p:spPr>
          <a:xfrm>
            <a:off x="7775848" y="0"/>
            <a:ext cx="1368152" cy="461665"/>
          </a:xfrm>
          <a:prstGeom prst="rect">
            <a:avLst/>
          </a:prstGeom>
          <a:noFill/>
        </p:spPr>
        <p:txBody>
          <a:bodyPr wrap="square" rtlCol="0">
            <a:spAutoFit/>
          </a:bodyPr>
          <a:lstStyle/>
          <a:p>
            <a:pPr algn="ctr"/>
            <a:r>
              <a:rPr lang="fr-FR" sz="2400" b="1" u="sng" dirty="0" smtClean="0"/>
              <a:t>Volet 3</a:t>
            </a:r>
          </a:p>
        </p:txBody>
      </p:sp>
      <p:graphicFrame>
        <p:nvGraphicFramePr>
          <p:cNvPr id="10" name="Tableau 9"/>
          <p:cNvGraphicFramePr>
            <a:graphicFrameLocks noGrp="1"/>
          </p:cNvGraphicFramePr>
          <p:nvPr/>
        </p:nvGraphicFramePr>
        <p:xfrm>
          <a:off x="251520" y="476672"/>
          <a:ext cx="8712968" cy="6223000"/>
        </p:xfrm>
        <a:graphic>
          <a:graphicData uri="http://schemas.openxmlformats.org/drawingml/2006/table">
            <a:tbl>
              <a:tblPr firstRow="1" bandRow="1">
                <a:tableStyleId>{5C22544A-7EE6-4342-B048-85BDC9FD1C3A}</a:tableStyleId>
              </a:tblPr>
              <a:tblGrid>
                <a:gridCol w="4356484"/>
                <a:gridCol w="4356484"/>
              </a:tblGrid>
              <a:tr h="370840">
                <a:tc>
                  <a:txBody>
                    <a:bodyPr/>
                    <a:lstStyle/>
                    <a:p>
                      <a:pPr algn="ctr"/>
                      <a:r>
                        <a:rPr lang="fr-FR" dirty="0" smtClean="0"/>
                        <a:t>Cycle 3</a:t>
                      </a:r>
                      <a:endParaRPr lang="fr-FR" dirty="0"/>
                    </a:p>
                  </a:txBody>
                  <a:tcPr/>
                </a:tc>
                <a:tc>
                  <a:txBody>
                    <a:bodyPr/>
                    <a:lstStyle/>
                    <a:p>
                      <a:pPr algn="ctr"/>
                      <a:r>
                        <a:rPr lang="fr-FR" dirty="0" smtClean="0"/>
                        <a:t>Cycle</a:t>
                      </a:r>
                      <a:r>
                        <a:rPr lang="fr-FR" baseline="0" dirty="0" smtClean="0"/>
                        <a:t> 4</a:t>
                      </a:r>
                      <a:endParaRPr lang="fr-FR" dirty="0"/>
                    </a:p>
                  </a:txBody>
                  <a:tcPr/>
                </a:tc>
              </a:tr>
              <a:tr h="370840">
                <a:tc>
                  <a:txBody>
                    <a:bodyPr/>
                    <a:lstStyle/>
                    <a:p>
                      <a:pPr algn="just"/>
                      <a:r>
                        <a:rPr lang="fr-FR" sz="1200" b="0" kern="1200" baseline="0" dirty="0" smtClean="0">
                          <a:solidFill>
                            <a:schemeClr val="dk1"/>
                          </a:solidFill>
                          <a:latin typeface="+mn-lt"/>
                          <a:ea typeface="+mn-ea"/>
                          <a:cs typeface="+mn-cs"/>
                        </a:rPr>
                        <a:t>L’enseignement de l’EPS, à tous les niveaux de la scolarité, se structure autour : </a:t>
                      </a:r>
                    </a:p>
                    <a:p>
                      <a:pPr algn="just"/>
                      <a:endParaRPr lang="fr-FR" sz="1200" b="0" kern="1200" baseline="0" dirty="0" smtClean="0">
                        <a:solidFill>
                          <a:schemeClr val="dk1"/>
                        </a:solidFill>
                        <a:latin typeface="+mn-lt"/>
                        <a:ea typeface="+mn-ea"/>
                        <a:cs typeface="+mn-cs"/>
                      </a:endParaRPr>
                    </a:p>
                    <a:p>
                      <a:pPr algn="just"/>
                      <a:r>
                        <a:rPr lang="fr-FR" sz="1200" b="1" u="sng" kern="1200" baseline="0" dirty="0" smtClean="0">
                          <a:solidFill>
                            <a:srgbClr val="FF0000"/>
                          </a:solidFill>
                          <a:latin typeface="+mn-lt"/>
                          <a:ea typeface="+mn-ea"/>
                          <a:cs typeface="+mn-cs"/>
                        </a:rPr>
                        <a:t>D’une finalité</a:t>
                      </a:r>
                      <a:r>
                        <a:rPr lang="fr-FR" sz="1200" b="0" kern="1200" baseline="0" dirty="0" smtClean="0">
                          <a:solidFill>
                            <a:srgbClr val="FF0000"/>
                          </a:solidFill>
                          <a:latin typeface="+mn-lt"/>
                          <a:ea typeface="+mn-ea"/>
                          <a:cs typeface="+mn-cs"/>
                        </a:rPr>
                        <a:t> : Contribue à la formation d’un citoyen, cultivé, lucide, autonome, physiquement et socialement éduqué, répondant ainsi, aux missions essentielles de l’école. </a:t>
                      </a:r>
                    </a:p>
                    <a:p>
                      <a:pPr algn="just"/>
                      <a:endParaRPr lang="fr-FR" sz="1200" b="0" kern="1200" baseline="0" dirty="0" smtClean="0">
                        <a:solidFill>
                          <a:schemeClr val="dk1"/>
                        </a:solidFill>
                        <a:latin typeface="+mn-lt"/>
                        <a:ea typeface="+mn-ea"/>
                        <a:cs typeface="+mn-cs"/>
                      </a:endParaRPr>
                    </a:p>
                    <a:p>
                      <a:pPr algn="just"/>
                      <a:r>
                        <a:rPr lang="fr-FR" sz="1200" b="1" u="sng" kern="1200" baseline="0" dirty="0" smtClean="0">
                          <a:solidFill>
                            <a:srgbClr val="FF0000"/>
                          </a:solidFill>
                          <a:latin typeface="+mn-lt"/>
                          <a:ea typeface="+mn-ea"/>
                          <a:cs typeface="+mn-cs"/>
                        </a:rPr>
                        <a:t>De trois objectifs :</a:t>
                      </a:r>
                      <a:r>
                        <a:rPr lang="fr-FR" sz="1200" b="1" u="sng" kern="1200" baseline="0" dirty="0" smtClean="0">
                          <a:solidFill>
                            <a:schemeClr val="dk1"/>
                          </a:solidFill>
                          <a:latin typeface="+mn-lt"/>
                          <a:ea typeface="+mn-ea"/>
                          <a:cs typeface="+mn-cs"/>
                        </a:rPr>
                        <a:t> </a:t>
                      </a:r>
                    </a:p>
                    <a:p>
                      <a:pPr algn="just"/>
                      <a:r>
                        <a:rPr lang="fr-FR" sz="1200" b="0" kern="1200" baseline="0" dirty="0" smtClean="0">
                          <a:solidFill>
                            <a:schemeClr val="dk1"/>
                          </a:solidFill>
                          <a:latin typeface="+mn-lt"/>
                          <a:ea typeface="+mn-ea"/>
                          <a:cs typeface="+mn-cs"/>
                        </a:rPr>
                        <a:t>- accéder au patrimoine de la culture physique et sportive, </a:t>
                      </a:r>
                    </a:p>
                    <a:p>
                      <a:pPr algn="just"/>
                      <a:r>
                        <a:rPr lang="fr-FR" sz="1200" b="0" kern="1200" baseline="0" dirty="0" smtClean="0">
                          <a:solidFill>
                            <a:schemeClr val="dk1"/>
                          </a:solidFill>
                          <a:latin typeface="+mn-lt"/>
                          <a:ea typeface="+mn-ea"/>
                          <a:cs typeface="+mn-cs"/>
                        </a:rPr>
                        <a:t>- développer et mobiliser des ressources individuelles favorisant l’enrichissement de la motricité, </a:t>
                      </a:r>
                    </a:p>
                    <a:p>
                      <a:pPr algn="just"/>
                      <a:r>
                        <a:rPr lang="fr-FR" sz="1200" b="0" kern="1200" baseline="0" dirty="0" smtClean="0">
                          <a:solidFill>
                            <a:schemeClr val="dk1"/>
                          </a:solidFill>
                          <a:latin typeface="+mn-lt"/>
                          <a:ea typeface="+mn-ea"/>
                          <a:cs typeface="+mn-cs"/>
                        </a:rPr>
                        <a:t>- éduquer à la santé et à la gestion de la vie physique et sociale. </a:t>
                      </a:r>
                    </a:p>
                    <a:p>
                      <a:pPr algn="just"/>
                      <a:endParaRPr lang="fr-FR" sz="1200" b="0" kern="1200" baseline="0" dirty="0" smtClean="0">
                        <a:solidFill>
                          <a:schemeClr val="dk1"/>
                        </a:solidFill>
                        <a:latin typeface="+mn-lt"/>
                        <a:ea typeface="+mn-ea"/>
                        <a:cs typeface="+mn-cs"/>
                      </a:endParaRPr>
                    </a:p>
                    <a:p>
                      <a:pPr algn="just"/>
                      <a:r>
                        <a:rPr lang="fr-FR" sz="1200" b="0" kern="1200" baseline="0" dirty="0" smtClean="0">
                          <a:solidFill>
                            <a:srgbClr val="FF0000"/>
                          </a:solidFill>
                          <a:latin typeface="+mn-lt"/>
                          <a:ea typeface="+mn-ea"/>
                          <a:cs typeface="+mn-cs"/>
                        </a:rPr>
                        <a:t>Le cycle 3 cible prioritairement la construction de projets d’action adaptés à l’âge et au développement des élèves. </a:t>
                      </a:r>
                    </a:p>
                    <a:p>
                      <a:pPr algn="just"/>
                      <a:endParaRPr lang="fr-FR" sz="1200" b="0" kern="1200" baseline="0" dirty="0" smtClean="0">
                        <a:solidFill>
                          <a:schemeClr val="dk1"/>
                        </a:solidFill>
                        <a:latin typeface="+mn-lt"/>
                        <a:ea typeface="+mn-ea"/>
                        <a:cs typeface="+mn-cs"/>
                      </a:endParaRPr>
                    </a:p>
                    <a:p>
                      <a:pPr algn="just"/>
                      <a:r>
                        <a:rPr lang="fr-FR" sz="1200" b="0" kern="1200" baseline="0" dirty="0" smtClean="0">
                          <a:solidFill>
                            <a:schemeClr val="dk1"/>
                          </a:solidFill>
                          <a:latin typeface="+mn-lt"/>
                          <a:ea typeface="+mn-ea"/>
                          <a:cs typeface="+mn-cs"/>
                        </a:rPr>
                        <a:t>Les compétences à acquérir au cycle 3 : Les compétences représentent la capacité pour un élève à mobiliser des ressources (savoirs, savoirs faire, et savoirs être) devant une tâche, ou situation complexe. </a:t>
                      </a:r>
                    </a:p>
                    <a:p>
                      <a:pPr algn="just"/>
                      <a:r>
                        <a:rPr lang="fr-FR" sz="1200" b="0" kern="1200" baseline="0" dirty="0" smtClean="0">
                          <a:solidFill>
                            <a:schemeClr val="dk1"/>
                          </a:solidFill>
                          <a:latin typeface="+mn-lt"/>
                          <a:ea typeface="+mn-ea"/>
                          <a:cs typeface="+mn-cs"/>
                        </a:rPr>
                        <a:t>Compte tenu des caractéristiques et des spécificités du cycle 3 (360 heures d’EPS sur le cycle, dont 144 en 6ème), </a:t>
                      </a:r>
                      <a:r>
                        <a:rPr lang="fr-FR" sz="1200" b="0" kern="1200" baseline="0" dirty="0" smtClean="0">
                          <a:solidFill>
                            <a:srgbClr val="FF0000"/>
                          </a:solidFill>
                          <a:latin typeface="+mn-lt"/>
                          <a:ea typeface="+mn-ea"/>
                          <a:cs typeface="+mn-cs"/>
                        </a:rPr>
                        <a:t>sept compétences disciplinaires et une compétence interdisciplinaire </a:t>
                      </a:r>
                      <a:r>
                        <a:rPr lang="fr-FR" sz="1200" b="0" kern="1200" baseline="0" dirty="0" smtClean="0">
                          <a:solidFill>
                            <a:schemeClr val="dk1"/>
                          </a:solidFill>
                          <a:latin typeface="+mn-lt"/>
                          <a:ea typeface="+mn-ea"/>
                          <a:cs typeface="+mn-cs"/>
                        </a:rPr>
                        <a:t>sont retenues. Les sept compétences disciplinaires représentent les champs d’expériences motrices qui balisent et construisent un parcours de formation complet en EPS. Le tableau ci-dessous précise « ce qu’il y a à acquérir en EPS », pour chaque compétence, au cycle 3 : </a:t>
                      </a:r>
                      <a:endParaRPr lang="fr-FR" sz="1200" b="0" dirty="0"/>
                    </a:p>
                  </a:txBody>
                  <a:tcPr/>
                </a:tc>
                <a:tc>
                  <a:txBody>
                    <a:bodyPr/>
                    <a:lstStyle/>
                    <a:p>
                      <a:pPr algn="just"/>
                      <a:r>
                        <a:rPr lang="fr-FR" sz="1200" kern="1200" baseline="0" dirty="0" smtClean="0">
                          <a:solidFill>
                            <a:schemeClr val="dk1"/>
                          </a:solidFill>
                          <a:latin typeface="+mn-lt"/>
                          <a:ea typeface="+mn-ea"/>
                          <a:cs typeface="+mn-cs"/>
                        </a:rPr>
                        <a:t>L’Éducation physique et sportive garantit à chacun l’accès à une </a:t>
                      </a:r>
                      <a:r>
                        <a:rPr lang="fr-FR" sz="1200" b="1" kern="1200" baseline="0" dirty="0" smtClean="0">
                          <a:solidFill>
                            <a:srgbClr val="FF0000"/>
                          </a:solidFill>
                          <a:latin typeface="+mn-lt"/>
                          <a:ea typeface="+mn-ea"/>
                          <a:cs typeface="+mn-cs"/>
                        </a:rPr>
                        <a:t>culture sportive et artistique raisonnée </a:t>
                      </a:r>
                      <a:r>
                        <a:rPr lang="fr-FR" sz="1200" kern="1200" baseline="0" dirty="0" smtClean="0">
                          <a:solidFill>
                            <a:schemeClr val="dk1"/>
                          </a:solidFill>
                          <a:latin typeface="+mn-lt"/>
                          <a:ea typeface="+mn-ea"/>
                          <a:cs typeface="+mn-cs"/>
                        </a:rPr>
                        <a:t>participant à une culture universelle. Elle propose un champ suffisamment diversifié de pratiques (</a:t>
                      </a:r>
                      <a:r>
                        <a:rPr lang="fr-FR" sz="1200" kern="1200" baseline="0" dirty="0" smtClean="0">
                          <a:solidFill>
                            <a:srgbClr val="FF0000"/>
                          </a:solidFill>
                          <a:latin typeface="+mn-lt"/>
                          <a:ea typeface="+mn-ea"/>
                          <a:cs typeface="+mn-cs"/>
                        </a:rPr>
                        <a:t>regroupées en 8 catégories</a:t>
                      </a:r>
                      <a:r>
                        <a:rPr lang="fr-FR" sz="1200" kern="1200" baseline="0" dirty="0" smtClean="0">
                          <a:solidFill>
                            <a:schemeClr val="dk1"/>
                          </a:solidFill>
                          <a:latin typeface="+mn-lt"/>
                          <a:ea typeface="+mn-ea"/>
                          <a:cs typeface="+mn-cs"/>
                        </a:rPr>
                        <a:t>) pour que filles et garçons construisent, ensemble et à égalité, les mêmes compétences et des savoirs variés et complémentaires dans le cadre d'une culture physique et sportive commune. L’EPS permet aussi, par la pratique, </a:t>
                      </a:r>
                      <a:r>
                        <a:rPr lang="fr-FR" sz="1200" kern="1200" baseline="0" dirty="0" smtClean="0">
                          <a:solidFill>
                            <a:srgbClr val="FF0000"/>
                          </a:solidFill>
                          <a:latin typeface="+mn-lt"/>
                          <a:ea typeface="+mn-ea"/>
                          <a:cs typeface="+mn-cs"/>
                        </a:rPr>
                        <a:t>de développer des capacités d’observation et d’analyse, de construire des méthodes d’apprentissage efficaces. </a:t>
                      </a:r>
                      <a:r>
                        <a:rPr lang="fr-FR" sz="1200" kern="1200" baseline="0" dirty="0" smtClean="0">
                          <a:solidFill>
                            <a:schemeClr val="dk1"/>
                          </a:solidFill>
                          <a:latin typeface="+mn-lt"/>
                          <a:ea typeface="+mn-ea"/>
                          <a:cs typeface="+mn-cs"/>
                        </a:rPr>
                        <a:t>Par l’étude</a:t>
                      </a:r>
                    </a:p>
                    <a:p>
                      <a:pPr algn="just"/>
                      <a:r>
                        <a:rPr lang="fr-FR" sz="1200" kern="1200" baseline="0" dirty="0" smtClean="0">
                          <a:solidFill>
                            <a:schemeClr val="dk1"/>
                          </a:solidFill>
                          <a:latin typeface="+mn-lt"/>
                          <a:ea typeface="+mn-ea"/>
                          <a:cs typeface="+mn-cs"/>
                        </a:rPr>
                        <a:t>des activités artistiques et des activités sportives, par l’expérience de la coopération et de la confrontation dans un cadre réglementaire et codifié, </a:t>
                      </a:r>
                      <a:r>
                        <a:rPr lang="fr-FR" sz="1200" kern="1200" baseline="0" dirty="0" smtClean="0">
                          <a:solidFill>
                            <a:srgbClr val="FF0000"/>
                          </a:solidFill>
                          <a:latin typeface="+mn-lt"/>
                          <a:ea typeface="+mn-ea"/>
                          <a:cs typeface="+mn-cs"/>
                        </a:rPr>
                        <a:t>l’EPS offre des expériences concrètes de socialisation et</a:t>
                      </a:r>
                      <a:r>
                        <a:rPr lang="fr-FR" sz="1800" kern="1200" baseline="0" dirty="0" smtClean="0">
                          <a:solidFill>
                            <a:srgbClr val="FF0000"/>
                          </a:solidFill>
                          <a:latin typeface="+mn-lt"/>
                          <a:ea typeface="+mn-ea"/>
                          <a:cs typeface="+mn-cs"/>
                        </a:rPr>
                        <a:t> </a:t>
                      </a:r>
                      <a:r>
                        <a:rPr lang="fr-FR" sz="1200" kern="1200" baseline="0" dirty="0" smtClean="0">
                          <a:solidFill>
                            <a:srgbClr val="FF0000"/>
                          </a:solidFill>
                          <a:latin typeface="+mn-lt"/>
                          <a:ea typeface="+mn-ea"/>
                          <a:cs typeface="+mn-cs"/>
                        </a:rPr>
                        <a:t>de citoyenneté</a:t>
                      </a:r>
                      <a:r>
                        <a:rPr lang="fr-FR" sz="1200" kern="1200" baseline="0" dirty="0" smtClean="0">
                          <a:solidFill>
                            <a:schemeClr val="dk1"/>
                          </a:solidFill>
                          <a:latin typeface="+mn-lt"/>
                          <a:ea typeface="+mn-ea"/>
                          <a:cs typeface="+mn-cs"/>
                        </a:rPr>
                        <a:t>. L'ensemble des compétences et des groupes d'activité sont abordés pendant le cycle. Il revient à l'équipe pédagogique d'en </a:t>
                      </a:r>
                      <a:r>
                        <a:rPr lang="fr-FR" sz="1200" kern="1200" baseline="0" dirty="0" smtClean="0">
                          <a:solidFill>
                            <a:srgbClr val="FF0000"/>
                          </a:solidFill>
                          <a:latin typeface="+mn-lt"/>
                          <a:ea typeface="+mn-ea"/>
                          <a:cs typeface="+mn-cs"/>
                        </a:rPr>
                        <a:t>planifier le choix et la progression en fixant ce qui est de l'ordre de la découverte et ce qui peut être approfondi.</a:t>
                      </a:r>
                      <a:r>
                        <a:rPr lang="fr-FR" sz="1200" kern="1200" baseline="0" dirty="0" smtClean="0">
                          <a:solidFill>
                            <a:schemeClr val="dk1"/>
                          </a:solidFill>
                          <a:latin typeface="+mn-lt"/>
                          <a:ea typeface="+mn-ea"/>
                          <a:cs typeface="+mn-cs"/>
                        </a:rPr>
                        <a:t> En contribuant à l’équilibre du temps scolaire, en s’appuyant </a:t>
                      </a:r>
                      <a:r>
                        <a:rPr lang="fr-FR" sz="1200" kern="1200" baseline="0" dirty="0" smtClean="0">
                          <a:solidFill>
                            <a:srgbClr val="FF0000"/>
                          </a:solidFill>
                          <a:latin typeface="+mn-lt"/>
                          <a:ea typeface="+mn-ea"/>
                          <a:cs typeface="+mn-cs"/>
                        </a:rPr>
                        <a:t>sur le plaisir de pratiquer et sur le sentiment de compétence éprouvé</a:t>
                      </a:r>
                      <a:r>
                        <a:rPr lang="fr-FR" sz="1200" kern="1200" baseline="0" dirty="0" smtClean="0">
                          <a:solidFill>
                            <a:schemeClr val="dk1"/>
                          </a:solidFill>
                          <a:latin typeface="+mn-lt"/>
                          <a:ea typeface="+mn-ea"/>
                          <a:cs typeface="+mn-cs"/>
                        </a:rPr>
                        <a:t>, l’enseignement de l’EPS contribue, par les savoirs enseignés, à </a:t>
                      </a:r>
                      <a:r>
                        <a:rPr lang="fr-FR" sz="1200" kern="1200" baseline="0" dirty="0" smtClean="0">
                          <a:solidFill>
                            <a:srgbClr val="FF0000"/>
                          </a:solidFill>
                          <a:latin typeface="+mn-lt"/>
                          <a:ea typeface="+mn-ea"/>
                          <a:cs typeface="+mn-cs"/>
                        </a:rPr>
                        <a:t>la santé </a:t>
                      </a:r>
                      <a:r>
                        <a:rPr lang="fr-FR" sz="1200" kern="1200" baseline="0" dirty="0" smtClean="0">
                          <a:solidFill>
                            <a:schemeClr val="dk1"/>
                          </a:solidFill>
                          <a:latin typeface="+mn-lt"/>
                          <a:ea typeface="+mn-ea"/>
                          <a:cs typeface="+mn-cs"/>
                        </a:rPr>
                        <a:t>des adolescents et par là même à celle des futurs adultes.</a:t>
                      </a:r>
                    </a:p>
                    <a:p>
                      <a:pPr algn="just"/>
                      <a:r>
                        <a:rPr lang="fr-FR" sz="1200" i="1" kern="1200" baseline="0" dirty="0" smtClean="0">
                          <a:solidFill>
                            <a:schemeClr val="dk1"/>
                          </a:solidFill>
                          <a:latin typeface="+mn-lt"/>
                          <a:ea typeface="+mn-ea"/>
                          <a:cs typeface="+mn-cs"/>
                        </a:rPr>
                        <a:t>L’EPS est concernée par tous les domaines du socle dans l’ensemble des connaissances et compétences qu’elle travaille ; cependant pour telle ou telle compétence certains domaines sont davantage sollicités, ils sont signalés par ordre d'importance dans la deuxième colonne. Si la relation entre compétences, attendus et groupes d'activités est forte et correspond à la logique de chacune d'entre elles, il convient cependant de prêter attention et de favoriser pour les élèves, </a:t>
                      </a:r>
                      <a:r>
                        <a:rPr lang="fr-FR" sz="1200" i="1" kern="1200" baseline="0" dirty="0" smtClean="0">
                          <a:solidFill>
                            <a:srgbClr val="FF0000"/>
                          </a:solidFill>
                          <a:latin typeface="+mn-lt"/>
                          <a:ea typeface="+mn-ea"/>
                          <a:cs typeface="+mn-cs"/>
                        </a:rPr>
                        <a:t>le transfert de certains acquis d'un groupe d'activités à l'autre.</a:t>
                      </a:r>
                      <a:endParaRPr lang="fr-FR" sz="1200" dirty="0">
                        <a:solidFill>
                          <a:srgbClr val="FF0000"/>
                        </a:solidFill>
                      </a:endParaRPr>
                    </a:p>
                  </a:txBody>
                  <a:tcPr/>
                </a:tc>
              </a:tr>
            </a:tbl>
          </a:graphicData>
        </a:graphic>
      </p:graphicFrame>
    </p:spTree>
    <p:extLst>
      <p:ext uri="{BB962C8B-B14F-4D97-AF65-F5344CB8AC3E}">
        <p14:creationId xmlns:p14="http://schemas.microsoft.com/office/powerpoint/2010/main" val="4164537986"/>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79512" y="188640"/>
            <a:ext cx="8784976" cy="6525344"/>
          </a:xfrm>
        </p:spPr>
        <p:txBody>
          <a:bodyPr>
            <a:noAutofit/>
          </a:bodyPr>
          <a:lstStyle/>
          <a:p>
            <a:pPr lvl="0" algn="l">
              <a:spcAft>
                <a:spcPts val="600"/>
              </a:spcAft>
            </a:pPr>
            <a:r>
              <a:rPr lang="fr-FR" sz="2800" b="1" cap="all" dirty="0"/>
              <a:t>Comparaison des PREAMBULES</a:t>
            </a:r>
            <a:r>
              <a:rPr lang="fr-FR" sz="2800" b="1" dirty="0"/>
              <a:t> DES VOLETS 3 DE L’EPS DANS LES CYCLES 3 et </a:t>
            </a:r>
            <a:r>
              <a:rPr lang="fr-FR" sz="2800" b="1" dirty="0" smtClean="0"/>
              <a:t>4</a:t>
            </a:r>
            <a:br>
              <a:rPr lang="fr-FR" sz="2800" b="1" dirty="0" smtClean="0"/>
            </a:br>
            <a:r>
              <a:rPr lang="fr-FR" sz="2800" b="1" dirty="0"/>
              <a:t/>
            </a:r>
            <a:br>
              <a:rPr lang="fr-FR" sz="2800" b="1" dirty="0"/>
            </a:br>
            <a:r>
              <a:rPr lang="fr-FR" sz="2800" dirty="0" smtClean="0"/>
              <a:t>Les </a:t>
            </a:r>
            <a:r>
              <a:rPr lang="fr-FR" sz="2800" dirty="0"/>
              <a:t>préambules vous paraissent-ils homogènes ? Révélateurs de l’identité de la discipline ? </a:t>
            </a:r>
            <a:br>
              <a:rPr lang="fr-FR" sz="2800" dirty="0"/>
            </a:br>
            <a:r>
              <a:rPr lang="fr-FR" sz="2800" dirty="0"/>
              <a:t>Lequel vous parait le mieux correspondre au double objectif : articulation avec les domaines du socle et identité propre de la discipline ? </a:t>
            </a:r>
            <a:br>
              <a:rPr lang="fr-FR" sz="2800" dirty="0"/>
            </a:br>
            <a:r>
              <a:rPr lang="fr-FR" sz="2800" dirty="0"/>
              <a:t>Les 3 objectifs actuels de l’EPS doivent-ils apparaitre dans tous les préambules ? Avec quel ordre de priorité ? Avec une priorité différente selon les cycles ? </a:t>
            </a:r>
            <a:br>
              <a:rPr lang="fr-FR" sz="2800" dirty="0"/>
            </a:br>
            <a:r>
              <a:rPr lang="fr-FR" sz="2800" dirty="0"/>
              <a:t>Une finalité commune aux trois cycles devrait-elle clairement apparaitre ? Laquelle ? </a:t>
            </a:r>
            <a:br>
              <a:rPr lang="fr-FR" sz="2800" dirty="0"/>
            </a:br>
            <a:endParaRPr lang="fr-FR" sz="2800" dirty="0"/>
          </a:p>
        </p:txBody>
      </p:sp>
    </p:spTree>
    <p:extLst>
      <p:ext uri="{BB962C8B-B14F-4D97-AF65-F5344CB8AC3E}">
        <p14:creationId xmlns:p14="http://schemas.microsoft.com/office/powerpoint/2010/main" val="3475281928"/>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95536" y="2780928"/>
            <a:ext cx="8229600" cy="1512168"/>
          </a:xfrm>
        </p:spPr>
        <p:txBody>
          <a:bodyPr>
            <a:normAutofit/>
          </a:bodyPr>
          <a:lstStyle/>
          <a:p>
            <a:r>
              <a:rPr lang="fr-FR" sz="2000" b="1" dirty="0"/>
              <a:t>COMPARAISON DES MODES D’ENONCIATIONS RETENUS DES COMPETENCES VISEES PAR CYCLE </a:t>
            </a:r>
            <a:r>
              <a:rPr lang="fr-FR" sz="2000" b="1" dirty="0" smtClean="0"/>
              <a:t>3/4 </a:t>
            </a:r>
            <a:r>
              <a:rPr lang="fr-FR" sz="2000" b="1" dirty="0"/>
              <a:t>:</a:t>
            </a:r>
            <a:r>
              <a:rPr lang="fr-FR" sz="2000" dirty="0"/>
              <a:t/>
            </a:r>
            <a:br>
              <a:rPr lang="fr-FR" sz="2000" dirty="0"/>
            </a:br>
            <a:endParaRPr lang="fr-FR" sz="2000" dirty="0"/>
          </a:p>
        </p:txBody>
      </p:sp>
    </p:spTree>
    <p:extLst>
      <p:ext uri="{BB962C8B-B14F-4D97-AF65-F5344CB8AC3E}">
        <p14:creationId xmlns:p14="http://schemas.microsoft.com/office/powerpoint/2010/main" val="2006975430"/>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au 2"/>
          <p:cNvGraphicFramePr>
            <a:graphicFrameLocks noGrp="1"/>
          </p:cNvGraphicFramePr>
          <p:nvPr>
            <p:extLst>
              <p:ext uri="{D42A27DB-BD31-4B8C-83A1-F6EECF244321}">
                <p14:modId xmlns:p14="http://schemas.microsoft.com/office/powerpoint/2010/main" val="821251977"/>
              </p:ext>
            </p:extLst>
          </p:nvPr>
        </p:nvGraphicFramePr>
        <p:xfrm>
          <a:off x="107504" y="764704"/>
          <a:ext cx="8928992" cy="4608512"/>
        </p:xfrm>
        <a:graphic>
          <a:graphicData uri="http://schemas.openxmlformats.org/drawingml/2006/table">
            <a:tbl>
              <a:tblPr firstRow="1" firstCol="1" bandRow="1" bandCol="1">
                <a:tableStyleId>{5C22544A-7EE6-4342-B048-85BDC9FD1C3A}</a:tableStyleId>
              </a:tblPr>
              <a:tblGrid>
                <a:gridCol w="779874"/>
                <a:gridCol w="8149118"/>
              </a:tblGrid>
              <a:tr h="4608512">
                <a:tc>
                  <a:txBody>
                    <a:bodyPr/>
                    <a:lstStyle/>
                    <a:p>
                      <a:pPr>
                        <a:lnSpc>
                          <a:spcPct val="115000"/>
                        </a:lnSpc>
                        <a:spcAft>
                          <a:spcPts val="300"/>
                        </a:spcAft>
                      </a:pPr>
                      <a:r>
                        <a:rPr lang="fr-FR" sz="900" dirty="0">
                          <a:effectLst/>
                        </a:rPr>
                        <a:t>CYCLE 2</a:t>
                      </a:r>
                      <a:endParaRPr lang="fr-FR" sz="1000" dirty="0">
                        <a:effectLst/>
                        <a:latin typeface="Calibri"/>
                        <a:ea typeface="Calibri"/>
                        <a:cs typeface="Times New Roman"/>
                      </a:endParaRPr>
                    </a:p>
                  </a:txBody>
                  <a:tcPr marL="62503" marR="62503" marT="0" marB="0"/>
                </a:tc>
                <a:tc>
                  <a:txBody>
                    <a:bodyPr/>
                    <a:lstStyle/>
                    <a:p>
                      <a:pPr>
                        <a:lnSpc>
                          <a:spcPct val="115000"/>
                        </a:lnSpc>
                        <a:spcAft>
                          <a:spcPts val="300"/>
                        </a:spcAft>
                      </a:pPr>
                      <a:r>
                        <a:rPr lang="fr-FR" sz="2000" dirty="0">
                          <a:effectLst/>
                        </a:rPr>
                        <a:t>Dans sa scolarité de cycle 2, il est nécessaire que l'élève réalise des apprentissages dans </a:t>
                      </a:r>
                      <a:r>
                        <a:rPr lang="fr-FR" sz="2000" dirty="0">
                          <a:solidFill>
                            <a:srgbClr val="FF0000"/>
                          </a:solidFill>
                          <a:effectLst/>
                        </a:rPr>
                        <a:t>les six champs de compétence</a:t>
                      </a:r>
                      <a:r>
                        <a:rPr lang="fr-FR" sz="2000" dirty="0">
                          <a:effectLst/>
                        </a:rPr>
                        <a:t>s et si possible en variant les APSA supports.</a:t>
                      </a:r>
                    </a:p>
                    <a:p>
                      <a:pPr marL="342900" lvl="0" indent="-342900">
                        <a:lnSpc>
                          <a:spcPct val="115000"/>
                        </a:lnSpc>
                        <a:spcAft>
                          <a:spcPts val="300"/>
                        </a:spcAft>
                        <a:buFont typeface="Calibri"/>
                        <a:buChar char="-"/>
                      </a:pPr>
                      <a:r>
                        <a:rPr lang="fr-FR" sz="2000" dirty="0">
                          <a:effectLst/>
                        </a:rPr>
                        <a:t>Se déplacer dans des environnements divers</a:t>
                      </a:r>
                    </a:p>
                    <a:p>
                      <a:pPr marL="342900" lvl="0" indent="-342900">
                        <a:lnSpc>
                          <a:spcPct val="115000"/>
                        </a:lnSpc>
                        <a:spcAft>
                          <a:spcPts val="300"/>
                        </a:spcAft>
                        <a:buFont typeface="Calibri"/>
                        <a:buChar char="-"/>
                      </a:pPr>
                      <a:r>
                        <a:rPr lang="fr-FR" sz="2000" dirty="0">
                          <a:effectLst/>
                        </a:rPr>
                        <a:t>Savoir nager</a:t>
                      </a:r>
                    </a:p>
                    <a:p>
                      <a:pPr marL="342900" lvl="0" indent="-342900">
                        <a:lnSpc>
                          <a:spcPct val="115000"/>
                        </a:lnSpc>
                        <a:spcAft>
                          <a:spcPts val="300"/>
                        </a:spcAft>
                        <a:buFont typeface="Calibri"/>
                        <a:buChar char="-"/>
                      </a:pPr>
                      <a:r>
                        <a:rPr lang="fr-FR" sz="2000" dirty="0">
                          <a:effectLst/>
                        </a:rPr>
                        <a:t>Concevoir et réaliser des actions à visée expressive, artistique, esthétique ou acrobatique</a:t>
                      </a:r>
                    </a:p>
                    <a:p>
                      <a:pPr marL="342900" lvl="0" indent="-342900">
                        <a:lnSpc>
                          <a:spcPct val="115000"/>
                        </a:lnSpc>
                        <a:spcAft>
                          <a:spcPts val="300"/>
                        </a:spcAft>
                        <a:buFont typeface="Calibri"/>
                        <a:buChar char="-"/>
                      </a:pPr>
                      <a:r>
                        <a:rPr lang="fr-FR" sz="2000" dirty="0">
                          <a:effectLst/>
                        </a:rPr>
                        <a:t>Conduire et maîtriser un affrontement collectif</a:t>
                      </a:r>
                    </a:p>
                    <a:p>
                      <a:pPr marL="342900" lvl="0" indent="-342900">
                        <a:lnSpc>
                          <a:spcPct val="115000"/>
                        </a:lnSpc>
                        <a:spcAft>
                          <a:spcPts val="300"/>
                        </a:spcAft>
                        <a:buFont typeface="Calibri"/>
                        <a:buChar char="-"/>
                      </a:pPr>
                      <a:r>
                        <a:rPr lang="fr-FR" sz="2000" dirty="0">
                          <a:effectLst/>
                        </a:rPr>
                        <a:t>Conduire et maîtriser un affrontement individuel</a:t>
                      </a:r>
                    </a:p>
                    <a:p>
                      <a:pPr marL="342900" lvl="0" indent="-342900">
                        <a:lnSpc>
                          <a:spcPct val="115000"/>
                        </a:lnSpc>
                        <a:spcAft>
                          <a:spcPts val="300"/>
                        </a:spcAft>
                        <a:buFont typeface="Calibri"/>
                        <a:buChar char="-"/>
                      </a:pPr>
                      <a:r>
                        <a:rPr lang="fr-FR" sz="2000" dirty="0">
                          <a:effectLst/>
                        </a:rPr>
                        <a:t>Réaliser une performance</a:t>
                      </a:r>
                    </a:p>
                    <a:p>
                      <a:pPr>
                        <a:lnSpc>
                          <a:spcPct val="115000"/>
                        </a:lnSpc>
                        <a:spcAft>
                          <a:spcPts val="300"/>
                        </a:spcAft>
                      </a:pPr>
                      <a:r>
                        <a:rPr lang="fr-FR" sz="2000" dirty="0">
                          <a:effectLst/>
                        </a:rPr>
                        <a:t> </a:t>
                      </a:r>
                      <a:endParaRPr lang="fr-FR" sz="2000" dirty="0">
                        <a:effectLst/>
                        <a:latin typeface="Calibri"/>
                        <a:ea typeface="Calibri"/>
                        <a:cs typeface="Times New Roman"/>
                      </a:endParaRPr>
                    </a:p>
                  </a:txBody>
                  <a:tcPr marL="62503" marR="62503" marT="0" marB="0"/>
                </a:tc>
              </a:tr>
            </a:tbl>
          </a:graphicData>
        </a:graphic>
      </p:graphicFrame>
    </p:spTree>
    <p:extLst>
      <p:ext uri="{BB962C8B-B14F-4D97-AF65-F5344CB8AC3E}">
        <p14:creationId xmlns:p14="http://schemas.microsoft.com/office/powerpoint/2010/main" val="4212320391"/>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07504" y="692696"/>
            <a:ext cx="8856984" cy="4032448"/>
          </a:xfrm>
        </p:spPr>
        <p:txBody>
          <a:bodyPr>
            <a:normAutofit/>
          </a:bodyPr>
          <a:lstStyle/>
          <a:p>
            <a:endParaRPr lang="fr-FR" sz="2000" dirty="0"/>
          </a:p>
        </p:txBody>
      </p:sp>
      <p:graphicFrame>
        <p:nvGraphicFramePr>
          <p:cNvPr id="3" name="Tableau 2"/>
          <p:cNvGraphicFramePr>
            <a:graphicFrameLocks noGrp="1"/>
          </p:cNvGraphicFramePr>
          <p:nvPr>
            <p:extLst>
              <p:ext uri="{D42A27DB-BD31-4B8C-83A1-F6EECF244321}">
                <p14:modId xmlns:p14="http://schemas.microsoft.com/office/powerpoint/2010/main" val="983022044"/>
              </p:ext>
            </p:extLst>
          </p:nvPr>
        </p:nvGraphicFramePr>
        <p:xfrm>
          <a:off x="107504" y="188640"/>
          <a:ext cx="8712968" cy="6669360"/>
        </p:xfrm>
        <a:graphic>
          <a:graphicData uri="http://schemas.openxmlformats.org/drawingml/2006/table">
            <a:tbl>
              <a:tblPr firstRow="1" firstCol="1" bandRow="1" bandCol="1">
                <a:tableStyleId>{5C22544A-7EE6-4342-B048-85BDC9FD1C3A}</a:tableStyleId>
              </a:tblPr>
              <a:tblGrid>
                <a:gridCol w="761006"/>
                <a:gridCol w="7951962"/>
              </a:tblGrid>
              <a:tr h="6669360">
                <a:tc>
                  <a:txBody>
                    <a:bodyPr/>
                    <a:lstStyle/>
                    <a:p>
                      <a:pPr>
                        <a:lnSpc>
                          <a:spcPct val="115000"/>
                        </a:lnSpc>
                        <a:spcAft>
                          <a:spcPts val="300"/>
                        </a:spcAft>
                      </a:pPr>
                      <a:r>
                        <a:rPr lang="fr-FR" sz="900" dirty="0">
                          <a:effectLst/>
                        </a:rPr>
                        <a:t>CYCLE 3</a:t>
                      </a:r>
                      <a:endParaRPr lang="fr-FR" sz="1000" dirty="0">
                        <a:effectLst/>
                        <a:latin typeface="Calibri"/>
                        <a:ea typeface="Calibri"/>
                        <a:cs typeface="Times New Roman"/>
                      </a:endParaRPr>
                    </a:p>
                  </a:txBody>
                  <a:tcPr marL="62503" marR="62503" marT="0" marB="0"/>
                </a:tc>
                <a:tc>
                  <a:txBody>
                    <a:bodyPr/>
                    <a:lstStyle/>
                    <a:p>
                      <a:pPr>
                        <a:lnSpc>
                          <a:spcPct val="115000"/>
                        </a:lnSpc>
                        <a:spcAft>
                          <a:spcPts val="300"/>
                        </a:spcAft>
                      </a:pPr>
                      <a:r>
                        <a:rPr lang="fr-FR" sz="1600" i="1" u="sng" dirty="0">
                          <a:solidFill>
                            <a:srgbClr val="FF0000"/>
                          </a:solidFill>
                          <a:effectLst/>
                        </a:rPr>
                        <a:t>Les compétences à acquérir au cycle 3 </a:t>
                      </a:r>
                      <a:r>
                        <a:rPr lang="fr-FR" sz="1600" dirty="0">
                          <a:solidFill>
                            <a:srgbClr val="0070C0"/>
                          </a:solidFill>
                          <a:effectLst/>
                        </a:rPr>
                        <a:t>: Les compétences </a:t>
                      </a:r>
                      <a:r>
                        <a:rPr lang="fr-FR" sz="1600" dirty="0">
                          <a:effectLst/>
                        </a:rPr>
                        <a:t>représentent </a:t>
                      </a:r>
                      <a:r>
                        <a:rPr lang="fr-FR" sz="1600" dirty="0">
                          <a:solidFill>
                            <a:srgbClr val="0070C0"/>
                          </a:solidFill>
                          <a:effectLst/>
                        </a:rPr>
                        <a:t>la capacité pour un élève à mobiliser des ressources</a:t>
                      </a:r>
                      <a:r>
                        <a:rPr lang="fr-FR" sz="1600" dirty="0">
                          <a:effectLst/>
                        </a:rPr>
                        <a:t> (savoirs, savoirs faire, et savoirs être) </a:t>
                      </a:r>
                      <a:r>
                        <a:rPr lang="fr-FR" sz="1600" dirty="0">
                          <a:solidFill>
                            <a:srgbClr val="0070C0"/>
                          </a:solidFill>
                          <a:effectLst/>
                        </a:rPr>
                        <a:t>devant une tâche, ou situation complexe.</a:t>
                      </a:r>
                      <a:r>
                        <a:rPr lang="fr-FR" sz="1600" dirty="0">
                          <a:effectLst/>
                        </a:rPr>
                        <a:t> Compte tenu des caractéristiques et des spécificités du cycle 3 (360 heures d’EPS sur le cycle, dont 144 en 6ème), </a:t>
                      </a:r>
                      <a:r>
                        <a:rPr lang="fr-FR" sz="1600" dirty="0">
                          <a:solidFill>
                            <a:srgbClr val="FF0000"/>
                          </a:solidFill>
                          <a:effectLst/>
                        </a:rPr>
                        <a:t>sept compétences disciplinaires et une compétence interdisciplinaire sont retenues</a:t>
                      </a:r>
                      <a:r>
                        <a:rPr lang="fr-FR" sz="1600" dirty="0">
                          <a:effectLst/>
                        </a:rPr>
                        <a:t>. Les sept compétences disciplinaires représentent </a:t>
                      </a:r>
                      <a:r>
                        <a:rPr lang="fr-FR" sz="1600" dirty="0">
                          <a:solidFill>
                            <a:schemeClr val="accent2">
                              <a:lumMod val="50000"/>
                            </a:schemeClr>
                          </a:solidFill>
                          <a:effectLst/>
                        </a:rPr>
                        <a:t>les champs d’expériences motrices </a:t>
                      </a:r>
                      <a:r>
                        <a:rPr lang="fr-FR" sz="1600" dirty="0">
                          <a:effectLst/>
                        </a:rPr>
                        <a:t>qui balisent et construisent un parcours de formation complet en EPS. Le tableau ci‐dessous précise </a:t>
                      </a:r>
                      <a:r>
                        <a:rPr lang="fr-FR" sz="1600" dirty="0">
                          <a:solidFill>
                            <a:srgbClr val="FF0000"/>
                          </a:solidFill>
                          <a:effectLst/>
                        </a:rPr>
                        <a:t>« ce qu’il y a à acquérir en EPS », </a:t>
                      </a:r>
                      <a:r>
                        <a:rPr lang="fr-FR" sz="1600" dirty="0">
                          <a:effectLst/>
                        </a:rPr>
                        <a:t>pour chaque compétence, au cycle 3 :</a:t>
                      </a:r>
                    </a:p>
                    <a:p>
                      <a:pPr marL="342900" lvl="0" indent="-342900">
                        <a:lnSpc>
                          <a:spcPct val="115000"/>
                        </a:lnSpc>
                        <a:spcAft>
                          <a:spcPts val="300"/>
                        </a:spcAft>
                        <a:buFont typeface="Calibri,BoldItalic"/>
                        <a:buChar char="-"/>
                      </a:pPr>
                      <a:r>
                        <a:rPr lang="fr-FR" sz="1600" dirty="0">
                          <a:effectLst/>
                        </a:rPr>
                        <a:t>Adapter ses déplacements à différents types d’environnement.</a:t>
                      </a:r>
                    </a:p>
                    <a:p>
                      <a:pPr marL="342900" lvl="0" indent="-342900">
                        <a:lnSpc>
                          <a:spcPct val="115000"/>
                        </a:lnSpc>
                        <a:spcAft>
                          <a:spcPts val="300"/>
                        </a:spcAft>
                        <a:buFont typeface="Calibri,BoldItalic"/>
                        <a:buChar char="-"/>
                      </a:pPr>
                      <a:r>
                        <a:rPr lang="fr-FR" sz="1600" dirty="0">
                          <a:effectLst/>
                        </a:rPr>
                        <a:t>Réaliser la meilleure performance possible en milieu aquatique</a:t>
                      </a:r>
                    </a:p>
                    <a:p>
                      <a:pPr marL="342900" lvl="0" indent="-342900">
                        <a:lnSpc>
                          <a:spcPct val="115000"/>
                        </a:lnSpc>
                        <a:spcAft>
                          <a:spcPts val="300"/>
                        </a:spcAft>
                        <a:buFont typeface="Calibri,BoldItalic"/>
                        <a:buChar char="-"/>
                      </a:pPr>
                      <a:r>
                        <a:rPr lang="fr-FR" sz="1600" dirty="0">
                          <a:effectLst/>
                        </a:rPr>
                        <a:t>Concevoir et réaliser des actions à visée expressive, artistique ou esthétique</a:t>
                      </a:r>
                    </a:p>
                    <a:p>
                      <a:pPr marL="342900" lvl="0" indent="-342900">
                        <a:lnSpc>
                          <a:spcPct val="115000"/>
                        </a:lnSpc>
                        <a:spcAft>
                          <a:spcPts val="300"/>
                        </a:spcAft>
                        <a:buFont typeface="Calibri,BoldItalic"/>
                        <a:buChar char="-"/>
                      </a:pPr>
                      <a:r>
                        <a:rPr lang="fr-FR" sz="1600" dirty="0">
                          <a:effectLst/>
                        </a:rPr>
                        <a:t>Concevoir et réaliser des actions à visée acrobatique.</a:t>
                      </a:r>
                    </a:p>
                    <a:p>
                      <a:pPr marL="342900" lvl="0" indent="-342900">
                        <a:lnSpc>
                          <a:spcPct val="115000"/>
                        </a:lnSpc>
                        <a:spcAft>
                          <a:spcPts val="300"/>
                        </a:spcAft>
                        <a:buFont typeface="Calibri,BoldItalic"/>
                        <a:buChar char="-"/>
                      </a:pPr>
                      <a:r>
                        <a:rPr lang="fr-FR" sz="1600" dirty="0">
                          <a:effectLst/>
                        </a:rPr>
                        <a:t>Conduire et maîtriser un affrontement collectif.</a:t>
                      </a:r>
                    </a:p>
                    <a:p>
                      <a:pPr marL="342900" lvl="0" indent="-342900">
                        <a:lnSpc>
                          <a:spcPct val="115000"/>
                        </a:lnSpc>
                        <a:spcAft>
                          <a:spcPts val="300"/>
                        </a:spcAft>
                        <a:buFont typeface="Calibri,BoldItalic"/>
                        <a:buChar char="-"/>
                      </a:pPr>
                      <a:r>
                        <a:rPr lang="fr-FR" sz="1600" dirty="0">
                          <a:effectLst/>
                        </a:rPr>
                        <a:t>Conduire et maîtriser un affrontement individuel.</a:t>
                      </a:r>
                    </a:p>
                    <a:p>
                      <a:pPr marL="342900" lvl="0" indent="-342900">
                        <a:lnSpc>
                          <a:spcPct val="115000"/>
                        </a:lnSpc>
                        <a:spcAft>
                          <a:spcPts val="300"/>
                        </a:spcAft>
                        <a:buFont typeface="Calibri,BoldItalic"/>
                        <a:buChar char="-"/>
                      </a:pPr>
                      <a:r>
                        <a:rPr lang="fr-FR" sz="1600" dirty="0">
                          <a:effectLst/>
                        </a:rPr>
                        <a:t>Réaliser une performance mesurée en distance ou en temps.</a:t>
                      </a:r>
                    </a:p>
                    <a:p>
                      <a:pPr marL="457200">
                        <a:lnSpc>
                          <a:spcPct val="115000"/>
                        </a:lnSpc>
                        <a:spcAft>
                          <a:spcPts val="300"/>
                        </a:spcAft>
                      </a:pPr>
                      <a:r>
                        <a:rPr lang="fr-FR" sz="1600" dirty="0">
                          <a:effectLst/>
                        </a:rPr>
                        <a:t> </a:t>
                      </a:r>
                    </a:p>
                    <a:p>
                      <a:pPr marL="342900" lvl="0" indent="-342900">
                        <a:lnSpc>
                          <a:spcPct val="115000"/>
                        </a:lnSpc>
                        <a:spcAft>
                          <a:spcPts val="300"/>
                        </a:spcAft>
                        <a:buFont typeface="Calibri,BoldItalic"/>
                        <a:buChar char="-"/>
                      </a:pPr>
                      <a:r>
                        <a:rPr lang="fr-FR" sz="1600" dirty="0">
                          <a:effectLst/>
                        </a:rPr>
                        <a:t>Compétence interdisciplinaire : Réaliser un projet interdisciplinaire, à partir de l’EPS, en fonction du contexte local</a:t>
                      </a:r>
                    </a:p>
                    <a:p>
                      <a:pPr marL="457200">
                        <a:lnSpc>
                          <a:spcPct val="115000"/>
                        </a:lnSpc>
                        <a:spcAft>
                          <a:spcPts val="300"/>
                        </a:spcAft>
                      </a:pPr>
                      <a:r>
                        <a:rPr lang="fr-FR" sz="900" dirty="0">
                          <a:effectLst/>
                        </a:rPr>
                        <a:t> </a:t>
                      </a:r>
                      <a:endParaRPr lang="fr-FR" sz="1000" dirty="0">
                        <a:effectLst/>
                        <a:latin typeface="Calibri"/>
                        <a:ea typeface="Calibri"/>
                        <a:cs typeface="Times New Roman"/>
                      </a:endParaRPr>
                    </a:p>
                  </a:txBody>
                  <a:tcPr marL="62503" marR="62503" marT="0" marB="0"/>
                </a:tc>
              </a:tr>
            </a:tbl>
          </a:graphicData>
        </a:graphic>
      </p:graphicFrame>
    </p:spTree>
    <p:extLst>
      <p:ext uri="{BB962C8B-B14F-4D97-AF65-F5344CB8AC3E}">
        <p14:creationId xmlns:p14="http://schemas.microsoft.com/office/powerpoint/2010/main" val="2648933111"/>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au 2"/>
          <p:cNvGraphicFramePr>
            <a:graphicFrameLocks noGrp="1"/>
          </p:cNvGraphicFramePr>
          <p:nvPr>
            <p:extLst>
              <p:ext uri="{D42A27DB-BD31-4B8C-83A1-F6EECF244321}">
                <p14:modId xmlns:p14="http://schemas.microsoft.com/office/powerpoint/2010/main" val="2432490195"/>
              </p:ext>
            </p:extLst>
          </p:nvPr>
        </p:nvGraphicFramePr>
        <p:xfrm>
          <a:off x="8136" y="0"/>
          <a:ext cx="9036496" cy="7561326"/>
        </p:xfrm>
        <a:graphic>
          <a:graphicData uri="http://schemas.openxmlformats.org/drawingml/2006/table">
            <a:tbl>
              <a:tblPr firstRow="1" firstCol="1" bandRow="1" bandCol="1">
                <a:tableStyleId>{5C22544A-7EE6-4342-B048-85BDC9FD1C3A}</a:tableStyleId>
              </a:tblPr>
              <a:tblGrid>
                <a:gridCol w="789264"/>
                <a:gridCol w="8247232"/>
              </a:tblGrid>
              <a:tr h="6139358">
                <a:tc>
                  <a:txBody>
                    <a:bodyPr/>
                    <a:lstStyle/>
                    <a:p>
                      <a:pPr>
                        <a:lnSpc>
                          <a:spcPct val="115000"/>
                        </a:lnSpc>
                        <a:spcAft>
                          <a:spcPts val="300"/>
                        </a:spcAft>
                      </a:pPr>
                      <a:r>
                        <a:rPr lang="fr-FR" sz="900" dirty="0">
                          <a:effectLst/>
                        </a:rPr>
                        <a:t> </a:t>
                      </a:r>
                    </a:p>
                    <a:p>
                      <a:pPr>
                        <a:lnSpc>
                          <a:spcPct val="115000"/>
                        </a:lnSpc>
                        <a:spcAft>
                          <a:spcPts val="300"/>
                        </a:spcAft>
                      </a:pPr>
                      <a:r>
                        <a:rPr lang="fr-FR" sz="900" dirty="0">
                          <a:effectLst/>
                        </a:rPr>
                        <a:t>CYCLE 4</a:t>
                      </a:r>
                      <a:endParaRPr lang="fr-FR" sz="900" dirty="0">
                        <a:effectLst/>
                        <a:latin typeface="Calibri"/>
                        <a:ea typeface="Calibri"/>
                        <a:cs typeface="Times New Roman"/>
                      </a:endParaRPr>
                    </a:p>
                  </a:txBody>
                  <a:tcPr marL="58949" marR="58949" marT="0" marB="0"/>
                </a:tc>
                <a:tc>
                  <a:txBody>
                    <a:bodyPr/>
                    <a:lstStyle/>
                    <a:p>
                      <a:pPr>
                        <a:lnSpc>
                          <a:spcPct val="115000"/>
                        </a:lnSpc>
                        <a:spcAft>
                          <a:spcPts val="300"/>
                        </a:spcAft>
                      </a:pPr>
                      <a:r>
                        <a:rPr lang="fr-FR" sz="900" dirty="0">
                          <a:effectLst/>
                        </a:rPr>
                        <a:t> </a:t>
                      </a:r>
                    </a:p>
                    <a:p>
                      <a:pPr>
                        <a:lnSpc>
                          <a:spcPct val="115000"/>
                        </a:lnSpc>
                        <a:spcAft>
                          <a:spcPts val="300"/>
                        </a:spcAft>
                      </a:pPr>
                      <a:r>
                        <a:rPr lang="fr-FR" sz="1400" dirty="0">
                          <a:effectLst/>
                        </a:rPr>
                        <a:t>Elle (l’EPS)  propose un champ suffisamment diversifié de pratiques (regroupées en 8 catégories) pour que filles et garçons construisent, ensemble et à égalité, les mêmes compétences et des savoirs variés et complémentaires dans le cadre d'une culture physique et sportive commune. Il revient à l'équipe pédagogique d'en planifier le choix et la progression en fixant ce qui est de l'ordre de la découverte et ce qui peut être approfondi. </a:t>
                      </a:r>
                    </a:p>
                    <a:p>
                      <a:pPr>
                        <a:lnSpc>
                          <a:spcPct val="115000"/>
                        </a:lnSpc>
                        <a:spcAft>
                          <a:spcPts val="300"/>
                        </a:spcAft>
                      </a:pPr>
                      <a:r>
                        <a:rPr lang="fr-FR" sz="1400" dirty="0">
                          <a:effectLst/>
                        </a:rPr>
                        <a:t>Si la relation entre compétences, attendus et groupes d'activités est forte et correspond à la logique de chacune d'entre elles, il convient cependant de prêter attention et de favoriser pour les élèves, le transfert de certains acquis d'un groupe d'activités à l'autre.</a:t>
                      </a:r>
                    </a:p>
                    <a:p>
                      <a:pPr>
                        <a:lnSpc>
                          <a:spcPct val="115000"/>
                        </a:lnSpc>
                        <a:spcAft>
                          <a:spcPts val="300"/>
                        </a:spcAft>
                      </a:pPr>
                      <a:r>
                        <a:rPr lang="fr-FR" sz="1400" dirty="0">
                          <a:effectLst/>
                        </a:rPr>
                        <a:t> </a:t>
                      </a:r>
                    </a:p>
                    <a:p>
                      <a:pPr>
                        <a:lnSpc>
                          <a:spcPct val="115000"/>
                        </a:lnSpc>
                        <a:spcAft>
                          <a:spcPts val="300"/>
                        </a:spcAft>
                      </a:pPr>
                      <a:r>
                        <a:rPr lang="fr-FR" sz="1400" dirty="0">
                          <a:effectLst/>
                        </a:rPr>
                        <a:t>Compétences et attendus :</a:t>
                      </a:r>
                    </a:p>
                    <a:p>
                      <a:pPr>
                        <a:lnSpc>
                          <a:spcPct val="115000"/>
                        </a:lnSpc>
                        <a:spcAft>
                          <a:spcPts val="300"/>
                        </a:spcAft>
                      </a:pPr>
                      <a:r>
                        <a:rPr lang="fr-FR" sz="1400" dirty="0">
                          <a:effectLst/>
                        </a:rPr>
                        <a:t> </a:t>
                      </a:r>
                    </a:p>
                    <a:p>
                      <a:pPr marL="342900" lvl="0" indent="-342900">
                        <a:lnSpc>
                          <a:spcPct val="115000"/>
                        </a:lnSpc>
                        <a:spcAft>
                          <a:spcPts val="300"/>
                        </a:spcAft>
                        <a:buFont typeface="Calibri,BoldItalic"/>
                        <a:buChar char="-"/>
                      </a:pPr>
                      <a:r>
                        <a:rPr lang="fr-FR" sz="1400" dirty="0">
                          <a:effectLst/>
                        </a:rPr>
                        <a:t>Créer de la vitesse, l’utiliser pour réaliser une performance mesurée, dans un milieu standardisé (groupe d’activités concernées : « activités athlétiques »)</a:t>
                      </a:r>
                    </a:p>
                    <a:p>
                      <a:pPr marL="342900" lvl="0" indent="-342900">
                        <a:lnSpc>
                          <a:spcPct val="115000"/>
                        </a:lnSpc>
                        <a:spcAft>
                          <a:spcPts val="300"/>
                        </a:spcAft>
                        <a:buFont typeface="Calibri,BoldItalic"/>
                        <a:buChar char="-"/>
                      </a:pPr>
                      <a:r>
                        <a:rPr lang="fr-FR" sz="1400" dirty="0">
                          <a:effectLst/>
                        </a:rPr>
                        <a:t>Se déplacer de façon autonome, plus longtemps, plus vite, dans un milieu aquatique profond standardisé (groupe d’activités concernées : « activités aquatiques »)</a:t>
                      </a:r>
                    </a:p>
                    <a:p>
                      <a:pPr marL="342900" lvl="0" indent="-342900">
                        <a:lnSpc>
                          <a:spcPct val="115000"/>
                        </a:lnSpc>
                        <a:spcAft>
                          <a:spcPts val="300"/>
                        </a:spcAft>
                        <a:buFont typeface="Calibri,BoldItalic"/>
                        <a:buChar char="-"/>
                      </a:pPr>
                      <a:r>
                        <a:rPr lang="fr-FR" sz="1400" dirty="0">
                          <a:effectLst/>
                        </a:rPr>
                        <a:t>Choisir et conduire en milieu naturel ou artificiel un déplacement rapide, économique, sécurisé (groupe d’activités concernées : « activités de pleine nature »)</a:t>
                      </a:r>
                    </a:p>
                    <a:p>
                      <a:pPr marL="342900" lvl="0" indent="-342900">
                        <a:lnSpc>
                          <a:spcPct val="115000"/>
                        </a:lnSpc>
                        <a:spcAft>
                          <a:spcPts val="300"/>
                        </a:spcAft>
                        <a:buFont typeface="Calibri,BoldItalic"/>
                        <a:buChar char="-"/>
                      </a:pPr>
                      <a:r>
                        <a:rPr lang="fr-FR" sz="1400" dirty="0">
                          <a:effectLst/>
                        </a:rPr>
                        <a:t>Coopérer pour s’adapter collectivement à la confrontation adverse dans le but de remporter le match (groupe d’activités concernées : « sports collectifs »)</a:t>
                      </a:r>
                    </a:p>
                    <a:p>
                      <a:pPr marL="342900" lvl="0" indent="-342900">
                        <a:lnSpc>
                          <a:spcPct val="115000"/>
                        </a:lnSpc>
                        <a:spcAft>
                          <a:spcPts val="300"/>
                        </a:spcAft>
                        <a:buFont typeface="Calibri,BoldItalic"/>
                        <a:buChar char="-"/>
                      </a:pPr>
                      <a:r>
                        <a:rPr lang="fr-FR" sz="1400" dirty="0">
                          <a:effectLst/>
                        </a:rPr>
                        <a:t>Interpréter seul le jeu pour prendre des décisions et rechercher le gain d’un duel </a:t>
                      </a:r>
                      <a:r>
                        <a:rPr lang="fr-FR" sz="1400" dirty="0" err="1">
                          <a:effectLst/>
                        </a:rPr>
                        <a:t>médié</a:t>
                      </a:r>
                      <a:r>
                        <a:rPr lang="fr-FR" sz="1400" dirty="0">
                          <a:effectLst/>
                        </a:rPr>
                        <a:t> par une balle ou un volant (groupe d’activités concernées : « activités de raquettes »)</a:t>
                      </a:r>
                    </a:p>
                    <a:p>
                      <a:pPr marL="342900" lvl="0" indent="-342900">
                        <a:lnSpc>
                          <a:spcPct val="115000"/>
                        </a:lnSpc>
                        <a:spcAft>
                          <a:spcPts val="300"/>
                        </a:spcAft>
                        <a:buFont typeface="Calibri,BoldItalic"/>
                        <a:buChar char="-"/>
                      </a:pPr>
                      <a:r>
                        <a:rPr lang="fr-FR" sz="1400" dirty="0">
                          <a:effectLst/>
                        </a:rPr>
                        <a:t>Vaincre un adversaire en lui imposant une domination corporelle symbolique et codifiée (groupe d’activités concernées : « activités de combat »)</a:t>
                      </a:r>
                    </a:p>
                    <a:p>
                      <a:pPr marL="342900" lvl="0" indent="-342900">
                        <a:lnSpc>
                          <a:spcPct val="115000"/>
                        </a:lnSpc>
                        <a:spcAft>
                          <a:spcPts val="300"/>
                        </a:spcAft>
                        <a:buFont typeface="Calibri,BoldItalic"/>
                        <a:buChar char="-"/>
                      </a:pPr>
                      <a:r>
                        <a:rPr lang="fr-FR" sz="1400" dirty="0">
                          <a:effectLst/>
                        </a:rPr>
                        <a:t>A partir d’une intention, construire un projet artistique expressif afin de composer et interpréter un numéro ou une chorégraphie collective présentée à des spectateurs (« APA »)</a:t>
                      </a:r>
                    </a:p>
                    <a:p>
                      <a:pPr marL="342900" lvl="0" indent="-342900">
                        <a:lnSpc>
                          <a:spcPct val="115000"/>
                        </a:lnSpc>
                        <a:spcAft>
                          <a:spcPts val="300"/>
                        </a:spcAft>
                        <a:buFont typeface="Calibri,BoldItalic"/>
                        <a:buChar char="-"/>
                      </a:pPr>
                      <a:r>
                        <a:rPr lang="fr-FR" sz="1400" dirty="0">
                          <a:effectLst/>
                        </a:rPr>
                        <a:t>Réaliser seul ou à plusieurs, une prestation à caractère acrobatique valorisant le risque maîtrisé (groupe d’activités concernées : « activités gymniques »)</a:t>
                      </a:r>
                    </a:p>
                    <a:p>
                      <a:pPr marL="457200">
                        <a:lnSpc>
                          <a:spcPct val="115000"/>
                        </a:lnSpc>
                        <a:spcAft>
                          <a:spcPts val="300"/>
                        </a:spcAft>
                      </a:pPr>
                      <a:r>
                        <a:rPr lang="fr-FR" sz="1400" dirty="0">
                          <a:effectLst/>
                        </a:rPr>
                        <a:t> </a:t>
                      </a:r>
                      <a:endParaRPr lang="fr-FR" sz="1400" dirty="0">
                        <a:effectLst/>
                        <a:latin typeface="Calibri"/>
                        <a:ea typeface="Calibri"/>
                        <a:cs typeface="Times New Roman"/>
                      </a:endParaRPr>
                    </a:p>
                  </a:txBody>
                  <a:tcPr marL="58949" marR="58949" marT="0" marB="0"/>
                </a:tc>
              </a:tr>
            </a:tbl>
          </a:graphicData>
        </a:graphic>
      </p:graphicFrame>
    </p:spTree>
    <p:extLst>
      <p:ext uri="{BB962C8B-B14F-4D97-AF65-F5344CB8AC3E}">
        <p14:creationId xmlns:p14="http://schemas.microsoft.com/office/powerpoint/2010/main" val="1258000795"/>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07504" y="116632"/>
            <a:ext cx="8928992" cy="6552728"/>
          </a:xfrm>
        </p:spPr>
        <p:txBody>
          <a:bodyPr>
            <a:normAutofit fontScale="90000"/>
          </a:bodyPr>
          <a:lstStyle/>
          <a:p>
            <a:pPr algn="l"/>
            <a:r>
              <a:rPr lang="fr-FR" sz="2400" b="1" dirty="0"/>
              <a:t>COMPARAISON DES COMPETENCES VISEES PAR CYCLE (3 et 4) </a:t>
            </a:r>
            <a:r>
              <a:rPr lang="fr-FR" sz="2400" b="1" dirty="0" smtClean="0"/>
              <a:t/>
            </a:r>
            <a:br>
              <a:rPr lang="fr-FR" sz="2400" b="1" dirty="0" smtClean="0"/>
            </a:br>
            <a:r>
              <a:rPr lang="fr-FR" sz="2400" b="1" dirty="0"/>
              <a:t/>
            </a:r>
            <a:br>
              <a:rPr lang="fr-FR" sz="2400" b="1" dirty="0"/>
            </a:br>
            <a:r>
              <a:rPr lang="fr-FR" sz="2400" dirty="0" smtClean="0"/>
              <a:t>Les </a:t>
            </a:r>
            <a:r>
              <a:rPr lang="fr-FR" sz="2400" dirty="0"/>
              <a:t>énoncés des compétences vous paraissent-ils homogènes entre les différents cycles ? </a:t>
            </a:r>
            <a:br>
              <a:rPr lang="fr-FR" sz="2400" dirty="0"/>
            </a:br>
            <a:r>
              <a:rPr lang="fr-FR" sz="2400" dirty="0"/>
              <a:t>Sinon, est-ce gênant pour la visibilité et la lisibilité de la discipline ?</a:t>
            </a:r>
            <a:br>
              <a:rPr lang="fr-FR" sz="2400" dirty="0"/>
            </a:br>
            <a:r>
              <a:rPr lang="fr-FR" sz="2400" dirty="0"/>
              <a:t>Les énoncés permettent-ils d’identifier clairement la (es) compétence(s) visée(s) ? sont-ils tous synonymes de compétences ? </a:t>
            </a:r>
            <a:br>
              <a:rPr lang="fr-FR" sz="2400" dirty="0"/>
            </a:br>
            <a:r>
              <a:rPr lang="fr-FR" sz="2400" dirty="0"/>
              <a:t>Identifiez-vous leur cohérence entre les cycles ?</a:t>
            </a:r>
            <a:br>
              <a:rPr lang="fr-FR" sz="2400" dirty="0"/>
            </a:br>
            <a:r>
              <a:rPr lang="fr-FR" sz="2400" dirty="0"/>
              <a:t>Pensez-vous qu’il est souhaitable d’homogénéiser le nombre de compétences au cours des cycles (actuellement 6 en cycle 2, 7 en cycle 3 et 8 en cycle 4) ?</a:t>
            </a:r>
            <a:br>
              <a:rPr lang="fr-FR" sz="2400" dirty="0"/>
            </a:br>
            <a:r>
              <a:rPr lang="fr-FR" sz="2400" dirty="0"/>
              <a:t>Sinon, quel serait le bon nombre ? Et lesquelles ? </a:t>
            </a:r>
            <a:br>
              <a:rPr lang="fr-FR" sz="2400" dirty="0"/>
            </a:br>
            <a:r>
              <a:rPr lang="fr-FR" sz="2400" dirty="0"/>
              <a:t>Les APSA doivent-elles apparaitre, selon vous, dans les tableaux décrivant les compétences ? </a:t>
            </a:r>
            <a:br>
              <a:rPr lang="fr-FR" sz="2400" dirty="0"/>
            </a:br>
            <a:r>
              <a:rPr lang="fr-FR" sz="2400" dirty="0"/>
              <a:t>Si oui, est-il souhaitable de les faire apparaitre dans une colonne spécifique en tant que groupe d’activités (comme au cycle 4) ou en relation avec les attendus de fin de cycle (comme aux cycles 2 et 3) ?</a:t>
            </a:r>
            <a:br>
              <a:rPr lang="fr-FR" sz="2400" dirty="0"/>
            </a:br>
            <a:endParaRPr lang="fr-FR" sz="2400" dirty="0"/>
          </a:p>
        </p:txBody>
      </p:sp>
    </p:spTree>
    <p:extLst>
      <p:ext uri="{BB962C8B-B14F-4D97-AF65-F5344CB8AC3E}">
        <p14:creationId xmlns:p14="http://schemas.microsoft.com/office/powerpoint/2010/main" val="68176051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 4" descr="arrière plan MEN.jpg"/>
          <p:cNvPicPr>
            <a:picLocks noChangeAspect="1"/>
          </p:cNvPicPr>
          <p:nvPr/>
        </p:nvPicPr>
        <p:blipFill>
          <a:blip r:embed="rId2" cstate="print"/>
          <a:stretch>
            <a:fillRect/>
          </a:stretch>
        </p:blipFill>
        <p:spPr>
          <a:xfrm>
            <a:off x="2028" y="0"/>
            <a:ext cx="9139943" cy="6858000"/>
          </a:xfrm>
          <a:prstGeom prst="rect">
            <a:avLst/>
          </a:prstGeom>
        </p:spPr>
      </p:pic>
      <p:sp>
        <p:nvSpPr>
          <p:cNvPr id="3" name="Espace réservé du pied de page 2"/>
          <p:cNvSpPr>
            <a:spLocks noGrp="1"/>
          </p:cNvSpPr>
          <p:nvPr>
            <p:ph type="ftr" sz="quarter" idx="11"/>
          </p:nvPr>
        </p:nvSpPr>
        <p:spPr/>
        <p:txBody>
          <a:bodyPr/>
          <a:lstStyle/>
          <a:p>
            <a:r>
              <a:rPr lang="fr-FR" dirty="0" smtClean="0"/>
              <a:t>AMATTE Lionel - CMI EPS Nouvelle-Calédonie</a:t>
            </a:r>
            <a:endParaRPr lang="fr-FR" dirty="0"/>
          </a:p>
        </p:txBody>
      </p:sp>
      <p:sp>
        <p:nvSpPr>
          <p:cNvPr id="4" name="Espace réservé du numéro de diapositive 3"/>
          <p:cNvSpPr>
            <a:spLocks noGrp="1"/>
          </p:cNvSpPr>
          <p:nvPr>
            <p:ph type="sldNum" sz="quarter" idx="12"/>
          </p:nvPr>
        </p:nvSpPr>
        <p:spPr/>
        <p:txBody>
          <a:bodyPr/>
          <a:lstStyle/>
          <a:p>
            <a:fld id="{1A0A4B5C-B81D-47E8-A5D6-823BCF025DBF}" type="slidenum">
              <a:rPr lang="fr-FR" smtClean="0"/>
              <a:pPr/>
              <a:t>5</a:t>
            </a:fld>
            <a:endParaRPr lang="fr-FR"/>
          </a:p>
        </p:txBody>
      </p:sp>
      <p:sp>
        <p:nvSpPr>
          <p:cNvPr id="6" name="ZoneTexte 1"/>
          <p:cNvSpPr txBox="1">
            <a:spLocks noChangeArrowheads="1"/>
          </p:cNvSpPr>
          <p:nvPr/>
        </p:nvSpPr>
        <p:spPr bwMode="auto">
          <a:xfrm>
            <a:off x="1403350" y="1125538"/>
            <a:ext cx="6192838" cy="4522787"/>
          </a:xfrm>
          <a:prstGeom prst="rect">
            <a:avLst/>
          </a:prstGeom>
          <a:noFill/>
          <a:ln w="9525">
            <a:noFill/>
            <a:miter lim="800000"/>
            <a:headEnd/>
            <a:tailEnd/>
          </a:ln>
        </p:spPr>
        <p:txBody>
          <a:bodyPr>
            <a:spAutoFit/>
          </a:bodyPr>
          <a:lstStyle/>
          <a:p>
            <a:pPr algn="ctr"/>
            <a:r>
              <a:rPr lang="fr-FR" sz="3600" b="1" dirty="0">
                <a:solidFill>
                  <a:schemeClr val="tx1"/>
                </a:solidFill>
              </a:rPr>
              <a:t>UNE ÉCOLE JUSTE, EXIGEANTE ET INCLUSIVE</a:t>
            </a:r>
          </a:p>
          <a:p>
            <a:pPr algn="ctr"/>
            <a:endParaRPr lang="fr-FR" sz="3600" dirty="0">
              <a:solidFill>
                <a:schemeClr val="tx1"/>
              </a:solidFill>
            </a:endParaRPr>
          </a:p>
          <a:p>
            <a:pPr algn="ctr"/>
            <a:r>
              <a:rPr lang="fr-FR" sz="3600" dirty="0">
                <a:solidFill>
                  <a:schemeClr val="tx1"/>
                </a:solidFill>
              </a:rPr>
              <a:t>POUR UNE RÉDUCTION DES INÉGALITÉS</a:t>
            </a:r>
          </a:p>
          <a:p>
            <a:pPr algn="ctr"/>
            <a:endParaRPr lang="fr-FR" sz="3600" dirty="0">
              <a:solidFill>
                <a:schemeClr val="tx1"/>
              </a:solidFill>
            </a:endParaRPr>
          </a:p>
          <a:p>
            <a:pPr algn="ctr"/>
            <a:r>
              <a:rPr lang="fr-FR" sz="3600" dirty="0">
                <a:solidFill>
                  <a:schemeClr val="tx1"/>
                </a:solidFill>
              </a:rPr>
              <a:t>AFIN D’ÉLEVER LE NIVEAU GÉNÉRAL</a:t>
            </a:r>
          </a:p>
        </p:txBody>
      </p:sp>
      <p:sp>
        <p:nvSpPr>
          <p:cNvPr id="7" name="ZoneTexte 6"/>
          <p:cNvSpPr txBox="1"/>
          <p:nvPr/>
        </p:nvSpPr>
        <p:spPr>
          <a:xfrm>
            <a:off x="251520" y="260648"/>
            <a:ext cx="3002553" cy="369332"/>
          </a:xfrm>
          <a:prstGeom prst="rect">
            <a:avLst/>
          </a:prstGeom>
          <a:noFill/>
        </p:spPr>
        <p:txBody>
          <a:bodyPr wrap="none" rtlCol="0">
            <a:spAutoFit/>
          </a:bodyPr>
          <a:lstStyle/>
          <a:p>
            <a:r>
              <a:rPr lang="fr-FR" b="1" u="sng" dirty="0" smtClean="0">
                <a:solidFill>
                  <a:schemeClr val="accent5">
                    <a:lumMod val="50000"/>
                  </a:schemeClr>
                </a:solidFill>
              </a:rPr>
              <a:t>Loi de Refondation de l’Ecole</a:t>
            </a:r>
            <a:r>
              <a:rPr lang="fr-FR" b="1" u="sng" dirty="0" smtClean="0">
                <a:solidFill>
                  <a:schemeClr val="accent2">
                    <a:lumMod val="60000"/>
                    <a:lumOff val="40000"/>
                  </a:schemeClr>
                </a:solidFill>
              </a:rPr>
              <a:t>.</a:t>
            </a:r>
            <a:endParaRPr lang="fr-FR" b="1" u="sng" dirty="0">
              <a:solidFill>
                <a:schemeClr val="accent2">
                  <a:lumMod val="60000"/>
                  <a:lumOff val="40000"/>
                </a:schemeClr>
              </a:solidFill>
            </a:endParaRPr>
          </a:p>
        </p:txBody>
      </p:sp>
    </p:spTree>
    <p:extLst>
      <p:ext uri="{BB962C8B-B14F-4D97-AF65-F5344CB8AC3E}">
        <p14:creationId xmlns:p14="http://schemas.microsoft.com/office/powerpoint/2010/main" val="4092544276"/>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67544" y="1700808"/>
            <a:ext cx="8229600" cy="3010346"/>
          </a:xfrm>
        </p:spPr>
        <p:txBody>
          <a:bodyPr>
            <a:normAutofit/>
          </a:bodyPr>
          <a:lstStyle/>
          <a:p>
            <a:r>
              <a:rPr lang="fr-FR" sz="2000" b="1" dirty="0"/>
              <a:t>COMPARAISON DES ATTENDUS DE FIN DE CYCLE PAR « COMPETENCE » POUR LES CYCLES 2 /3/4  </a:t>
            </a:r>
            <a:endParaRPr lang="fr-FR" sz="2000" dirty="0"/>
          </a:p>
        </p:txBody>
      </p:sp>
    </p:spTree>
    <p:extLst>
      <p:ext uri="{BB962C8B-B14F-4D97-AF65-F5344CB8AC3E}">
        <p14:creationId xmlns:p14="http://schemas.microsoft.com/office/powerpoint/2010/main" val="1207765771"/>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 4" descr="arrière plan MEN.jpg"/>
          <p:cNvPicPr>
            <a:picLocks noChangeAspect="1"/>
          </p:cNvPicPr>
          <p:nvPr/>
        </p:nvPicPr>
        <p:blipFill>
          <a:blip r:embed="rId2" cstate="print"/>
          <a:stretch>
            <a:fillRect/>
          </a:stretch>
        </p:blipFill>
        <p:spPr>
          <a:xfrm>
            <a:off x="2028" y="0"/>
            <a:ext cx="9139943" cy="6858000"/>
          </a:xfrm>
          <a:prstGeom prst="rect">
            <a:avLst/>
          </a:prstGeom>
        </p:spPr>
      </p:pic>
      <p:sp>
        <p:nvSpPr>
          <p:cNvPr id="3" name="Espace réservé du pied de page 2"/>
          <p:cNvSpPr>
            <a:spLocks noGrp="1"/>
          </p:cNvSpPr>
          <p:nvPr>
            <p:ph type="ftr" sz="quarter" idx="11"/>
          </p:nvPr>
        </p:nvSpPr>
        <p:spPr/>
        <p:txBody>
          <a:bodyPr/>
          <a:lstStyle/>
          <a:p>
            <a:r>
              <a:rPr lang="fr-FR" smtClean="0"/>
              <a:t>AMATTE Lionel - CMI EPS Nouvelle-Calédonie</a:t>
            </a:r>
            <a:endParaRPr lang="fr-FR"/>
          </a:p>
        </p:txBody>
      </p:sp>
      <p:sp>
        <p:nvSpPr>
          <p:cNvPr id="4" name="Espace réservé du numéro de diapositive 3"/>
          <p:cNvSpPr>
            <a:spLocks noGrp="1"/>
          </p:cNvSpPr>
          <p:nvPr>
            <p:ph type="sldNum" sz="quarter" idx="12"/>
          </p:nvPr>
        </p:nvSpPr>
        <p:spPr/>
        <p:txBody>
          <a:bodyPr/>
          <a:lstStyle/>
          <a:p>
            <a:fld id="{1A0A4B5C-B81D-47E8-A5D6-823BCF025DBF}" type="slidenum">
              <a:rPr lang="fr-FR" smtClean="0"/>
              <a:pPr/>
              <a:t>51</a:t>
            </a:fld>
            <a:endParaRPr lang="fr-FR"/>
          </a:p>
        </p:txBody>
      </p:sp>
      <p:sp>
        <p:nvSpPr>
          <p:cNvPr id="7" name="ZoneTexte 6"/>
          <p:cNvSpPr txBox="1"/>
          <p:nvPr/>
        </p:nvSpPr>
        <p:spPr>
          <a:xfrm>
            <a:off x="7956376" y="0"/>
            <a:ext cx="850169" cy="369332"/>
          </a:xfrm>
          <a:prstGeom prst="rect">
            <a:avLst/>
          </a:prstGeom>
          <a:noFill/>
        </p:spPr>
        <p:txBody>
          <a:bodyPr wrap="none" rtlCol="0">
            <a:spAutoFit/>
          </a:bodyPr>
          <a:lstStyle/>
          <a:p>
            <a:r>
              <a:rPr lang="fr-FR" b="1" dirty="0" smtClean="0">
                <a:solidFill>
                  <a:srgbClr val="FF0000"/>
                </a:solidFill>
              </a:rPr>
              <a:t>Cycle 3</a:t>
            </a:r>
            <a:endParaRPr lang="fr-FR" b="1" dirty="0">
              <a:solidFill>
                <a:srgbClr val="FF0000"/>
              </a:solidFill>
            </a:endParaRPr>
          </a:p>
        </p:txBody>
      </p:sp>
      <p:pic>
        <p:nvPicPr>
          <p:cNvPr id="6146" name="Picture 2"/>
          <p:cNvPicPr>
            <a:picLocks noChangeAspect="1" noChangeArrowheads="1"/>
          </p:cNvPicPr>
          <p:nvPr/>
        </p:nvPicPr>
        <p:blipFill>
          <a:blip r:embed="rId3" cstate="print"/>
          <a:srcRect/>
          <a:stretch>
            <a:fillRect/>
          </a:stretch>
        </p:blipFill>
        <p:spPr bwMode="auto">
          <a:xfrm>
            <a:off x="179512" y="628650"/>
            <a:ext cx="8784977" cy="5600700"/>
          </a:xfrm>
          <a:prstGeom prst="rect">
            <a:avLst/>
          </a:prstGeom>
          <a:noFill/>
          <a:ln w="9525">
            <a:noFill/>
            <a:miter lim="800000"/>
            <a:headEnd/>
            <a:tailEnd/>
          </a:ln>
        </p:spPr>
      </p:pic>
    </p:spTree>
    <p:extLst>
      <p:ext uri="{BB962C8B-B14F-4D97-AF65-F5344CB8AC3E}">
        <p14:creationId xmlns:p14="http://schemas.microsoft.com/office/powerpoint/2010/main" val="4017447334"/>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 4" descr="arrière plan MEN.jpg"/>
          <p:cNvPicPr>
            <a:picLocks noChangeAspect="1"/>
          </p:cNvPicPr>
          <p:nvPr/>
        </p:nvPicPr>
        <p:blipFill>
          <a:blip r:embed="rId2" cstate="print"/>
          <a:stretch>
            <a:fillRect/>
          </a:stretch>
        </p:blipFill>
        <p:spPr>
          <a:xfrm>
            <a:off x="2028" y="0"/>
            <a:ext cx="9139943" cy="6858000"/>
          </a:xfrm>
          <a:prstGeom prst="rect">
            <a:avLst/>
          </a:prstGeom>
        </p:spPr>
      </p:pic>
      <p:sp>
        <p:nvSpPr>
          <p:cNvPr id="3" name="Espace réservé du pied de page 2"/>
          <p:cNvSpPr>
            <a:spLocks noGrp="1"/>
          </p:cNvSpPr>
          <p:nvPr>
            <p:ph type="ftr" sz="quarter" idx="11"/>
          </p:nvPr>
        </p:nvSpPr>
        <p:spPr/>
        <p:txBody>
          <a:bodyPr/>
          <a:lstStyle/>
          <a:p>
            <a:r>
              <a:rPr lang="fr-FR" smtClean="0"/>
              <a:t>AMATTE Lionel - CMI EPS Nouvelle-Calédonie</a:t>
            </a:r>
            <a:endParaRPr lang="fr-FR"/>
          </a:p>
        </p:txBody>
      </p:sp>
      <p:sp>
        <p:nvSpPr>
          <p:cNvPr id="4" name="Espace réservé du numéro de diapositive 3"/>
          <p:cNvSpPr>
            <a:spLocks noGrp="1"/>
          </p:cNvSpPr>
          <p:nvPr>
            <p:ph type="sldNum" sz="quarter" idx="12"/>
          </p:nvPr>
        </p:nvSpPr>
        <p:spPr/>
        <p:txBody>
          <a:bodyPr/>
          <a:lstStyle/>
          <a:p>
            <a:fld id="{1A0A4B5C-B81D-47E8-A5D6-823BCF025DBF}" type="slidenum">
              <a:rPr lang="fr-FR" smtClean="0"/>
              <a:pPr/>
              <a:t>52</a:t>
            </a:fld>
            <a:endParaRPr lang="fr-FR"/>
          </a:p>
        </p:txBody>
      </p:sp>
      <p:sp>
        <p:nvSpPr>
          <p:cNvPr id="7" name="ZoneTexte 6"/>
          <p:cNvSpPr txBox="1"/>
          <p:nvPr/>
        </p:nvSpPr>
        <p:spPr>
          <a:xfrm>
            <a:off x="7956376" y="0"/>
            <a:ext cx="850169" cy="369332"/>
          </a:xfrm>
          <a:prstGeom prst="rect">
            <a:avLst/>
          </a:prstGeom>
          <a:noFill/>
        </p:spPr>
        <p:txBody>
          <a:bodyPr wrap="none" rtlCol="0">
            <a:spAutoFit/>
          </a:bodyPr>
          <a:lstStyle/>
          <a:p>
            <a:r>
              <a:rPr lang="fr-FR" b="1" dirty="0" smtClean="0">
                <a:solidFill>
                  <a:srgbClr val="FF0000"/>
                </a:solidFill>
              </a:rPr>
              <a:t>Cycle 3</a:t>
            </a:r>
            <a:endParaRPr lang="fr-FR" b="1" dirty="0">
              <a:solidFill>
                <a:srgbClr val="FF0000"/>
              </a:solidFill>
            </a:endParaRPr>
          </a:p>
        </p:txBody>
      </p:sp>
      <p:pic>
        <p:nvPicPr>
          <p:cNvPr id="10242" name="Picture 2"/>
          <p:cNvPicPr>
            <a:picLocks noChangeAspect="1" noChangeArrowheads="1"/>
          </p:cNvPicPr>
          <p:nvPr/>
        </p:nvPicPr>
        <p:blipFill>
          <a:blip r:embed="rId3" cstate="print"/>
          <a:srcRect/>
          <a:stretch>
            <a:fillRect/>
          </a:stretch>
        </p:blipFill>
        <p:spPr bwMode="auto">
          <a:xfrm>
            <a:off x="1" y="1843088"/>
            <a:ext cx="9144000" cy="3171825"/>
          </a:xfrm>
          <a:prstGeom prst="rect">
            <a:avLst/>
          </a:prstGeom>
          <a:noFill/>
          <a:ln w="9525">
            <a:noFill/>
            <a:miter lim="800000"/>
            <a:headEnd/>
            <a:tailEnd/>
          </a:ln>
        </p:spPr>
      </p:pic>
    </p:spTree>
    <p:extLst>
      <p:ext uri="{BB962C8B-B14F-4D97-AF65-F5344CB8AC3E}">
        <p14:creationId xmlns:p14="http://schemas.microsoft.com/office/powerpoint/2010/main" val="2840921547"/>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 4" descr="arrière plan MEN.jpg"/>
          <p:cNvPicPr>
            <a:picLocks noChangeAspect="1"/>
          </p:cNvPicPr>
          <p:nvPr/>
        </p:nvPicPr>
        <p:blipFill>
          <a:blip r:embed="rId2" cstate="print"/>
          <a:stretch>
            <a:fillRect/>
          </a:stretch>
        </p:blipFill>
        <p:spPr>
          <a:xfrm>
            <a:off x="2028" y="0"/>
            <a:ext cx="9139943" cy="6858000"/>
          </a:xfrm>
          <a:prstGeom prst="rect">
            <a:avLst/>
          </a:prstGeom>
        </p:spPr>
      </p:pic>
      <p:sp>
        <p:nvSpPr>
          <p:cNvPr id="3" name="Espace réservé du pied de page 2"/>
          <p:cNvSpPr>
            <a:spLocks noGrp="1"/>
          </p:cNvSpPr>
          <p:nvPr>
            <p:ph type="ftr" sz="quarter" idx="11"/>
          </p:nvPr>
        </p:nvSpPr>
        <p:spPr/>
        <p:txBody>
          <a:bodyPr/>
          <a:lstStyle/>
          <a:p>
            <a:r>
              <a:rPr lang="fr-FR" smtClean="0"/>
              <a:t>AMATTE Lionel - CMI EPS Nouvelle-Calédonie</a:t>
            </a:r>
            <a:endParaRPr lang="fr-FR"/>
          </a:p>
        </p:txBody>
      </p:sp>
      <p:sp>
        <p:nvSpPr>
          <p:cNvPr id="4" name="Espace réservé du numéro de diapositive 3"/>
          <p:cNvSpPr>
            <a:spLocks noGrp="1"/>
          </p:cNvSpPr>
          <p:nvPr>
            <p:ph type="sldNum" sz="quarter" idx="12"/>
          </p:nvPr>
        </p:nvSpPr>
        <p:spPr/>
        <p:txBody>
          <a:bodyPr/>
          <a:lstStyle/>
          <a:p>
            <a:fld id="{1A0A4B5C-B81D-47E8-A5D6-823BCF025DBF}" type="slidenum">
              <a:rPr lang="fr-FR" smtClean="0"/>
              <a:pPr/>
              <a:t>53</a:t>
            </a:fld>
            <a:endParaRPr lang="fr-FR"/>
          </a:p>
        </p:txBody>
      </p:sp>
      <p:pic>
        <p:nvPicPr>
          <p:cNvPr id="6" name="Picture 2"/>
          <p:cNvPicPr>
            <a:picLocks noChangeAspect="1" noChangeArrowheads="1"/>
          </p:cNvPicPr>
          <p:nvPr/>
        </p:nvPicPr>
        <p:blipFill>
          <a:blip r:embed="rId3" cstate="print"/>
          <a:srcRect/>
          <a:stretch>
            <a:fillRect/>
          </a:stretch>
        </p:blipFill>
        <p:spPr bwMode="auto">
          <a:xfrm>
            <a:off x="179512" y="235957"/>
            <a:ext cx="8784976" cy="6516580"/>
          </a:xfrm>
          <a:prstGeom prst="rect">
            <a:avLst/>
          </a:prstGeom>
          <a:noFill/>
          <a:ln w="9525">
            <a:noFill/>
            <a:miter lim="800000"/>
            <a:headEnd/>
            <a:tailEnd/>
          </a:ln>
        </p:spPr>
      </p:pic>
      <p:sp>
        <p:nvSpPr>
          <p:cNvPr id="7" name="ZoneTexte 6"/>
          <p:cNvSpPr txBox="1"/>
          <p:nvPr/>
        </p:nvSpPr>
        <p:spPr>
          <a:xfrm>
            <a:off x="7956376" y="0"/>
            <a:ext cx="845360" cy="369332"/>
          </a:xfrm>
          <a:prstGeom prst="rect">
            <a:avLst/>
          </a:prstGeom>
          <a:noFill/>
        </p:spPr>
        <p:txBody>
          <a:bodyPr wrap="none" rtlCol="0">
            <a:spAutoFit/>
          </a:bodyPr>
          <a:lstStyle/>
          <a:p>
            <a:r>
              <a:rPr lang="fr-FR" b="1" dirty="0" smtClean="0">
                <a:solidFill>
                  <a:srgbClr val="FF0000"/>
                </a:solidFill>
              </a:rPr>
              <a:t>Cycle 4</a:t>
            </a:r>
            <a:endParaRPr lang="fr-FR" b="1" dirty="0">
              <a:solidFill>
                <a:srgbClr val="FF0000"/>
              </a:solidFill>
            </a:endParaRPr>
          </a:p>
        </p:txBody>
      </p:sp>
    </p:spTree>
    <p:extLst>
      <p:ext uri="{BB962C8B-B14F-4D97-AF65-F5344CB8AC3E}">
        <p14:creationId xmlns:p14="http://schemas.microsoft.com/office/powerpoint/2010/main" val="167340078"/>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 4" descr="arrière plan MEN.jpg"/>
          <p:cNvPicPr>
            <a:picLocks noChangeAspect="1"/>
          </p:cNvPicPr>
          <p:nvPr/>
        </p:nvPicPr>
        <p:blipFill>
          <a:blip r:embed="rId2" cstate="print"/>
          <a:stretch>
            <a:fillRect/>
          </a:stretch>
        </p:blipFill>
        <p:spPr>
          <a:xfrm>
            <a:off x="2028" y="0"/>
            <a:ext cx="9139943" cy="6858000"/>
          </a:xfrm>
          <a:prstGeom prst="rect">
            <a:avLst/>
          </a:prstGeom>
        </p:spPr>
      </p:pic>
      <p:sp>
        <p:nvSpPr>
          <p:cNvPr id="3" name="Espace réservé du pied de page 2"/>
          <p:cNvSpPr>
            <a:spLocks noGrp="1"/>
          </p:cNvSpPr>
          <p:nvPr>
            <p:ph type="ftr" sz="quarter" idx="11"/>
          </p:nvPr>
        </p:nvSpPr>
        <p:spPr/>
        <p:txBody>
          <a:bodyPr/>
          <a:lstStyle/>
          <a:p>
            <a:r>
              <a:rPr lang="fr-FR" smtClean="0"/>
              <a:t>AMATTE Lionel - CMI EPS Nouvelle-Calédonie</a:t>
            </a:r>
            <a:endParaRPr lang="fr-FR"/>
          </a:p>
        </p:txBody>
      </p:sp>
      <p:sp>
        <p:nvSpPr>
          <p:cNvPr id="4" name="Espace réservé du numéro de diapositive 3"/>
          <p:cNvSpPr>
            <a:spLocks noGrp="1"/>
          </p:cNvSpPr>
          <p:nvPr>
            <p:ph type="sldNum" sz="quarter" idx="12"/>
          </p:nvPr>
        </p:nvSpPr>
        <p:spPr/>
        <p:txBody>
          <a:bodyPr/>
          <a:lstStyle/>
          <a:p>
            <a:fld id="{1A0A4B5C-B81D-47E8-A5D6-823BCF025DBF}" type="slidenum">
              <a:rPr lang="fr-FR" smtClean="0"/>
              <a:pPr/>
              <a:t>54</a:t>
            </a:fld>
            <a:endParaRPr lang="fr-FR"/>
          </a:p>
        </p:txBody>
      </p:sp>
      <p:pic>
        <p:nvPicPr>
          <p:cNvPr id="6" name="Picture 2"/>
          <p:cNvPicPr>
            <a:picLocks noChangeAspect="1" noChangeArrowheads="1"/>
          </p:cNvPicPr>
          <p:nvPr/>
        </p:nvPicPr>
        <p:blipFill>
          <a:blip r:embed="rId3" cstate="print"/>
          <a:srcRect/>
          <a:stretch>
            <a:fillRect/>
          </a:stretch>
        </p:blipFill>
        <p:spPr bwMode="auto">
          <a:xfrm>
            <a:off x="179512" y="332656"/>
            <a:ext cx="8784974" cy="6192687"/>
          </a:xfrm>
          <a:prstGeom prst="rect">
            <a:avLst/>
          </a:prstGeom>
          <a:noFill/>
          <a:ln w="9525">
            <a:noFill/>
            <a:miter lim="800000"/>
            <a:headEnd/>
            <a:tailEnd/>
          </a:ln>
        </p:spPr>
      </p:pic>
      <p:sp>
        <p:nvSpPr>
          <p:cNvPr id="7" name="ZoneTexte 6"/>
          <p:cNvSpPr txBox="1"/>
          <p:nvPr/>
        </p:nvSpPr>
        <p:spPr>
          <a:xfrm>
            <a:off x="7956376" y="0"/>
            <a:ext cx="845360" cy="369332"/>
          </a:xfrm>
          <a:prstGeom prst="rect">
            <a:avLst/>
          </a:prstGeom>
          <a:noFill/>
        </p:spPr>
        <p:txBody>
          <a:bodyPr wrap="none" rtlCol="0">
            <a:spAutoFit/>
          </a:bodyPr>
          <a:lstStyle/>
          <a:p>
            <a:r>
              <a:rPr lang="fr-FR" b="1" dirty="0" smtClean="0">
                <a:solidFill>
                  <a:srgbClr val="FF0000"/>
                </a:solidFill>
              </a:rPr>
              <a:t>Cycle 4</a:t>
            </a:r>
            <a:endParaRPr lang="fr-FR" b="1" dirty="0">
              <a:solidFill>
                <a:srgbClr val="FF0000"/>
              </a:solidFill>
            </a:endParaRPr>
          </a:p>
        </p:txBody>
      </p:sp>
    </p:spTree>
    <p:extLst>
      <p:ext uri="{BB962C8B-B14F-4D97-AF65-F5344CB8AC3E}">
        <p14:creationId xmlns:p14="http://schemas.microsoft.com/office/powerpoint/2010/main" val="925394635"/>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07504" y="274638"/>
            <a:ext cx="8928992" cy="6106690"/>
          </a:xfrm>
        </p:spPr>
        <p:txBody>
          <a:bodyPr>
            <a:normAutofit/>
          </a:bodyPr>
          <a:lstStyle/>
          <a:p>
            <a:pPr lvl="0" algn="l"/>
            <a:r>
              <a:rPr lang="fr-FR" sz="2400" b="1" dirty="0"/>
              <a:t>COMPARAISON DES ATTENDUS DE FIN DE CYCLE PAR « COMPETENCE » POUR LES CYCLES 3 et 4   : </a:t>
            </a:r>
            <a:r>
              <a:rPr lang="fr-FR" sz="2400" b="1" dirty="0" smtClean="0"/>
              <a:t/>
            </a:r>
            <a:br>
              <a:rPr lang="fr-FR" sz="2400" b="1" dirty="0" smtClean="0"/>
            </a:br>
            <a:r>
              <a:rPr lang="fr-FR" sz="2400" dirty="0"/>
              <a:t/>
            </a:r>
            <a:br>
              <a:rPr lang="fr-FR" sz="2400" dirty="0"/>
            </a:br>
            <a:r>
              <a:rPr lang="fr-FR" sz="2400" dirty="0"/>
              <a:t>Les attendus de fin de cycle vous paraissent-ils homogènes ? lisibles ? </a:t>
            </a:r>
            <a:br>
              <a:rPr lang="fr-FR" sz="2400" dirty="0"/>
            </a:br>
            <a:r>
              <a:rPr lang="fr-FR" sz="2400" dirty="0"/>
              <a:t>Les attendus du cycle 4 pourraient-ils être déclinés comme au cycle 3 ? </a:t>
            </a:r>
            <a:br>
              <a:rPr lang="fr-FR" sz="2400" dirty="0"/>
            </a:br>
            <a:r>
              <a:rPr lang="fr-FR" sz="2400" dirty="0"/>
              <a:t>Les niveaux attendus de fin cycle répondent-ils à une continuité des apprentissages entre les cycles ? </a:t>
            </a:r>
            <a:br>
              <a:rPr lang="fr-FR" sz="2400" dirty="0"/>
            </a:br>
            <a:r>
              <a:rPr lang="fr-FR" sz="2400" dirty="0"/>
              <a:t>La formulation permet-elle de repérer des transformations quantitatives et qualitatives des conduites d’un cycle à l’autre ?</a:t>
            </a:r>
            <a:br>
              <a:rPr lang="fr-FR" sz="2400" dirty="0"/>
            </a:br>
            <a:r>
              <a:rPr lang="fr-FR" sz="2400" dirty="0"/>
              <a:t>La dimension méthodologique et sociale vous parait-elle présente dans ces attendus ? Sinon, quelles propositions ?</a:t>
            </a:r>
            <a:br>
              <a:rPr lang="fr-FR" sz="2400" dirty="0"/>
            </a:br>
            <a:endParaRPr lang="fr-FR" sz="2400" dirty="0"/>
          </a:p>
        </p:txBody>
      </p:sp>
    </p:spTree>
    <p:extLst>
      <p:ext uri="{BB962C8B-B14F-4D97-AF65-F5344CB8AC3E}">
        <p14:creationId xmlns:p14="http://schemas.microsoft.com/office/powerpoint/2010/main" val="999861056"/>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95536" y="1340768"/>
            <a:ext cx="8229600" cy="4248472"/>
          </a:xfrm>
        </p:spPr>
        <p:txBody>
          <a:bodyPr>
            <a:normAutofit/>
          </a:bodyPr>
          <a:lstStyle/>
          <a:p>
            <a:r>
              <a:rPr lang="fr-FR" sz="3600" dirty="0"/>
              <a:t> </a:t>
            </a:r>
            <a:r>
              <a:rPr lang="fr-FR" sz="3600" b="1" dirty="0">
                <a:solidFill>
                  <a:srgbClr val="FF0000"/>
                </a:solidFill>
              </a:rPr>
              <a:t>* </a:t>
            </a:r>
            <a:r>
              <a:rPr lang="fr-FR" sz="3600" b="1" u="sng" dirty="0" smtClean="0">
                <a:solidFill>
                  <a:srgbClr val="FF0000"/>
                </a:solidFill>
              </a:rPr>
              <a:t>La </a:t>
            </a:r>
            <a:r>
              <a:rPr lang="fr-FR" sz="3600" b="1" u="sng" dirty="0">
                <a:solidFill>
                  <a:srgbClr val="FF0000"/>
                </a:solidFill>
              </a:rPr>
              <a:t>cohérence horizontale</a:t>
            </a:r>
            <a:r>
              <a:rPr lang="fr-FR" sz="3600" dirty="0">
                <a:solidFill>
                  <a:srgbClr val="FF0000"/>
                </a:solidFill>
              </a:rPr>
              <a:t> </a:t>
            </a:r>
            <a:r>
              <a:rPr lang="fr-FR" sz="3600" dirty="0"/>
              <a:t>(intra-cycle) </a:t>
            </a:r>
            <a:br>
              <a:rPr lang="fr-FR" sz="3600" dirty="0"/>
            </a:br>
            <a:endParaRPr lang="fr-FR" sz="3600" dirty="0"/>
          </a:p>
        </p:txBody>
      </p:sp>
    </p:spTree>
    <p:extLst>
      <p:ext uri="{BB962C8B-B14F-4D97-AF65-F5344CB8AC3E}">
        <p14:creationId xmlns:p14="http://schemas.microsoft.com/office/powerpoint/2010/main" val="626508508"/>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07504" y="116632"/>
            <a:ext cx="8856984" cy="6480720"/>
          </a:xfrm>
        </p:spPr>
        <p:txBody>
          <a:bodyPr>
            <a:noAutofit/>
          </a:bodyPr>
          <a:lstStyle/>
          <a:p>
            <a:pPr lvl="0" algn="l"/>
            <a:r>
              <a:rPr lang="fr-FR" sz="2400" b="1" dirty="0">
                <a:solidFill>
                  <a:srgbClr val="FF0000"/>
                </a:solidFill>
              </a:rPr>
              <a:t>ETUDE DES VOLETS 1/2 /3 (dont les préambules) PAR CYCLE : </a:t>
            </a:r>
            <a:br>
              <a:rPr lang="fr-FR" sz="2400" b="1" dirty="0">
                <a:solidFill>
                  <a:srgbClr val="FF0000"/>
                </a:solidFill>
              </a:rPr>
            </a:br>
            <a:r>
              <a:rPr lang="fr-FR" sz="2400" dirty="0"/>
              <a:t>Y-a-t-il cohérence entre les volets 1, 2 et 3  (préambule compris) ?</a:t>
            </a:r>
            <a:br>
              <a:rPr lang="fr-FR" sz="2400" dirty="0"/>
            </a:br>
            <a:r>
              <a:rPr lang="fr-FR" sz="2400" dirty="0"/>
              <a:t>Au cycle 3 : </a:t>
            </a:r>
            <a:br>
              <a:rPr lang="fr-FR" sz="2400" dirty="0"/>
            </a:br>
            <a:r>
              <a:rPr lang="fr-FR" sz="2400" dirty="0"/>
              <a:t>Au cycle 4 : </a:t>
            </a:r>
            <a:br>
              <a:rPr lang="fr-FR" sz="2400" dirty="0"/>
            </a:br>
            <a:r>
              <a:rPr lang="fr-FR" sz="2400" dirty="0"/>
              <a:t> La référence au socle est-elle visible pour chacun de ces volets ?</a:t>
            </a:r>
            <a:br>
              <a:rPr lang="fr-FR" sz="2400" dirty="0"/>
            </a:br>
            <a:r>
              <a:rPr lang="fr-FR" sz="2400" b="1" dirty="0"/>
              <a:t> </a:t>
            </a:r>
            <a:r>
              <a:rPr lang="fr-FR" sz="2400" dirty="0"/>
              <a:t/>
            </a:r>
            <a:br>
              <a:rPr lang="fr-FR" sz="2400" dirty="0"/>
            </a:br>
            <a:r>
              <a:rPr lang="fr-FR" sz="2400" b="1" dirty="0">
                <a:solidFill>
                  <a:srgbClr val="FF0000"/>
                </a:solidFill>
              </a:rPr>
              <a:t>ARCHITECTURE DE PRESENTATION DU VOLET 3 PAR CYCLE : </a:t>
            </a:r>
            <a:r>
              <a:rPr lang="fr-FR" sz="2400" dirty="0">
                <a:solidFill>
                  <a:srgbClr val="FF0000"/>
                </a:solidFill>
              </a:rPr>
              <a:t/>
            </a:r>
            <a:br>
              <a:rPr lang="fr-FR" sz="2400" dirty="0">
                <a:solidFill>
                  <a:srgbClr val="FF0000"/>
                </a:solidFill>
              </a:rPr>
            </a:br>
            <a:r>
              <a:rPr lang="fr-FR" sz="2400" dirty="0"/>
              <a:t>Les attendus en termes de compétences vous semblent-ils assez pertinents et explicites pour les 3 cycles ? Sinon quelles propositions ? </a:t>
            </a:r>
            <a:br>
              <a:rPr lang="fr-FR" sz="2400" dirty="0"/>
            </a:br>
            <a:r>
              <a:rPr lang="fr-FR" sz="2400" dirty="0"/>
              <a:t>Les niveaux attendus par cycle vous paraissent-ils en adéquation avec les ressources que l’élève peut mobiliser ?</a:t>
            </a:r>
            <a:br>
              <a:rPr lang="fr-FR" sz="2400" dirty="0"/>
            </a:br>
            <a:r>
              <a:rPr lang="fr-FR" sz="2400" dirty="0"/>
              <a:t>Les repères de progressivité permettent-ils d’identifier la construction de la compétence ? </a:t>
            </a:r>
            <a:br>
              <a:rPr lang="fr-FR" sz="2400" dirty="0"/>
            </a:br>
            <a:r>
              <a:rPr lang="fr-FR" sz="2400" dirty="0"/>
              <a:t>Les repères de progressivité doivent-ils faire partie des programmes ? des documents d’accompagnement ? ou est-ce aux équipes de les identifier ? </a:t>
            </a:r>
            <a:br>
              <a:rPr lang="fr-FR" sz="2400" dirty="0"/>
            </a:br>
            <a:endParaRPr lang="fr-FR" sz="2400" dirty="0"/>
          </a:p>
        </p:txBody>
      </p:sp>
    </p:spTree>
    <p:extLst>
      <p:ext uri="{BB962C8B-B14F-4D97-AF65-F5344CB8AC3E}">
        <p14:creationId xmlns:p14="http://schemas.microsoft.com/office/powerpoint/2010/main" val="734845207"/>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p:cNvSpPr>
            <a:spLocks noGrp="1"/>
          </p:cNvSpPr>
          <p:nvPr>
            <p:ph type="title"/>
          </p:nvPr>
        </p:nvSpPr>
        <p:spPr>
          <a:xfrm>
            <a:off x="251520" y="274638"/>
            <a:ext cx="8640960" cy="1714202"/>
          </a:xfrm>
        </p:spPr>
        <p:txBody>
          <a:bodyPr>
            <a:normAutofit fontScale="90000"/>
          </a:bodyPr>
          <a:lstStyle/>
          <a:p>
            <a:r>
              <a:rPr lang="fr-FR" b="1" dirty="0" smtClean="0"/>
              <a:t>En conclusion </a:t>
            </a:r>
            <a:br>
              <a:rPr lang="fr-FR" b="1" dirty="0" smtClean="0"/>
            </a:br>
            <a:r>
              <a:rPr lang="fr-FR" b="1" dirty="0" smtClean="0"/>
              <a:t>deux questions essentielles à se poser</a:t>
            </a:r>
            <a:endParaRPr lang="fr-FR" b="1" dirty="0"/>
          </a:p>
        </p:txBody>
      </p:sp>
      <p:sp>
        <p:nvSpPr>
          <p:cNvPr id="4" name="Espace réservé du contenu 3"/>
          <p:cNvSpPr>
            <a:spLocks noGrp="1"/>
          </p:cNvSpPr>
          <p:nvPr>
            <p:ph idx="1"/>
          </p:nvPr>
        </p:nvSpPr>
        <p:spPr>
          <a:xfrm>
            <a:off x="395536" y="2276872"/>
            <a:ext cx="8229600" cy="3701008"/>
          </a:xfrm>
        </p:spPr>
        <p:txBody>
          <a:bodyPr/>
          <a:lstStyle/>
          <a:p>
            <a:endParaRPr lang="fr-FR" dirty="0" smtClean="0"/>
          </a:p>
          <a:p>
            <a:r>
              <a:rPr lang="fr-FR" b="1" dirty="0" smtClean="0">
                <a:solidFill>
                  <a:srgbClr val="FF0000"/>
                </a:solidFill>
              </a:rPr>
              <a:t>Les nouveaux programmes en EPS déclinent-ils bien le SCCCC ?</a:t>
            </a:r>
          </a:p>
          <a:p>
            <a:endParaRPr lang="fr-FR" dirty="0" smtClean="0"/>
          </a:p>
          <a:p>
            <a:r>
              <a:rPr lang="fr-FR" b="1" dirty="0" smtClean="0">
                <a:solidFill>
                  <a:srgbClr val="FF0000"/>
                </a:solidFill>
              </a:rPr>
              <a:t>Ces nouveaux programmes sont-ils les vecteurs d’une culture corporelle ?</a:t>
            </a:r>
            <a:endParaRPr lang="fr-FR" b="1" dirty="0">
              <a:solidFill>
                <a:srgbClr val="FF0000"/>
              </a:solidFill>
            </a:endParaRPr>
          </a:p>
        </p:txBody>
      </p:sp>
    </p:spTree>
    <p:extLst>
      <p:ext uri="{BB962C8B-B14F-4D97-AF65-F5344CB8AC3E}">
        <p14:creationId xmlns:p14="http://schemas.microsoft.com/office/powerpoint/2010/main" val="4005905818"/>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2400" dirty="0" smtClean="0"/>
              <a:t>SIMULATION D’UNE PREPARATION DE SEANCE</a:t>
            </a:r>
            <a:br>
              <a:rPr lang="fr-FR" sz="2400" dirty="0" smtClean="0"/>
            </a:br>
            <a:r>
              <a:rPr lang="fr-FR" sz="2400" dirty="0" smtClean="0"/>
              <a:t>à partir d’un questionnaire ouvert</a:t>
            </a:r>
            <a:endParaRPr lang="fr-FR" sz="2400" dirty="0"/>
          </a:p>
        </p:txBody>
      </p:sp>
      <p:sp>
        <p:nvSpPr>
          <p:cNvPr id="3" name="Espace réservé du contenu 2"/>
          <p:cNvSpPr>
            <a:spLocks noGrp="1"/>
          </p:cNvSpPr>
          <p:nvPr>
            <p:ph idx="1"/>
          </p:nvPr>
        </p:nvSpPr>
        <p:spPr>
          <a:xfrm>
            <a:off x="323528" y="2132857"/>
            <a:ext cx="8229600" cy="3384376"/>
          </a:xfrm>
        </p:spPr>
        <p:txBody>
          <a:bodyPr>
            <a:normAutofit/>
          </a:bodyPr>
          <a:lstStyle/>
          <a:p>
            <a:r>
              <a:rPr lang="fr-FR" sz="2000" dirty="0" smtClean="0"/>
              <a:t>1 - Pourquoi proposer une EPS dans l’Ecole aujourd’hui ?</a:t>
            </a:r>
          </a:p>
          <a:p>
            <a:r>
              <a:rPr lang="fr-FR" sz="2000" dirty="0" smtClean="0"/>
              <a:t>2 - Pour quoi </a:t>
            </a:r>
            <a:r>
              <a:rPr lang="fr-FR" sz="2000" dirty="0"/>
              <a:t>proposer une EPS dans l’Ecole aujourd’hui </a:t>
            </a:r>
            <a:r>
              <a:rPr lang="fr-FR" sz="2000" dirty="0" smtClean="0"/>
              <a:t>?</a:t>
            </a:r>
          </a:p>
          <a:p>
            <a:r>
              <a:rPr lang="fr-FR" sz="2000" dirty="0" smtClean="0"/>
              <a:t>3 - Comment concevoir cette Education Physique et Sportive ?</a:t>
            </a:r>
          </a:p>
          <a:p>
            <a:r>
              <a:rPr lang="fr-FR" sz="2000" dirty="0" smtClean="0"/>
              <a:t>4 - </a:t>
            </a:r>
            <a:r>
              <a:rPr lang="fr-FR" sz="2000" dirty="0"/>
              <a:t>Comment </a:t>
            </a:r>
            <a:r>
              <a:rPr lang="fr-FR" sz="2000" dirty="0" smtClean="0"/>
              <a:t>organiser </a:t>
            </a:r>
            <a:r>
              <a:rPr lang="fr-FR" sz="2000" dirty="0"/>
              <a:t>cette Education Physique et Sportive </a:t>
            </a:r>
            <a:r>
              <a:rPr lang="fr-FR" sz="2000" dirty="0" smtClean="0"/>
              <a:t>?</a:t>
            </a:r>
          </a:p>
          <a:p>
            <a:r>
              <a:rPr lang="fr-FR" sz="2000" dirty="0" smtClean="0"/>
              <a:t>5 – Comment mettre en œuvre </a:t>
            </a:r>
            <a:r>
              <a:rPr lang="fr-FR" sz="2000" dirty="0"/>
              <a:t>cette Education Physique et Sportive </a:t>
            </a:r>
            <a:r>
              <a:rPr lang="fr-FR" sz="2000" dirty="0" smtClean="0"/>
              <a:t>?</a:t>
            </a:r>
          </a:p>
          <a:p>
            <a:r>
              <a:rPr lang="fr-FR" sz="2000" dirty="0" smtClean="0"/>
              <a:t>6 – Comment réguler /favoriser les apprentissages ?</a:t>
            </a:r>
          </a:p>
          <a:p>
            <a:r>
              <a:rPr lang="fr-FR" sz="2000" dirty="0" smtClean="0"/>
              <a:t>7 – Comment évaluer les apprentissages ?</a:t>
            </a:r>
            <a:endParaRPr lang="fr-FR" sz="2000" dirty="0"/>
          </a:p>
          <a:p>
            <a:endParaRPr lang="fr-FR" sz="2000" dirty="0" smtClean="0"/>
          </a:p>
          <a:p>
            <a:endParaRPr lang="fr-FR" sz="2000" dirty="0"/>
          </a:p>
        </p:txBody>
      </p:sp>
    </p:spTree>
    <p:extLst>
      <p:ext uri="{BB962C8B-B14F-4D97-AF65-F5344CB8AC3E}">
        <p14:creationId xmlns:p14="http://schemas.microsoft.com/office/powerpoint/2010/main" val="402795946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67544" y="2492896"/>
            <a:ext cx="8229600" cy="1143000"/>
          </a:xfrm>
        </p:spPr>
        <p:txBody>
          <a:bodyPr>
            <a:normAutofit fontScale="90000"/>
          </a:bodyPr>
          <a:lstStyle/>
          <a:p>
            <a:r>
              <a:rPr lang="fr-FR" sz="2400" b="1" dirty="0" smtClean="0"/>
              <a:t>LA PHILOSOPHIE GENERALE</a:t>
            </a:r>
            <a:br>
              <a:rPr lang="fr-FR" sz="2400" b="1" dirty="0" smtClean="0"/>
            </a:br>
            <a:r>
              <a:rPr lang="fr-FR" sz="2400" b="1" dirty="0" smtClean="0"/>
              <a:t>du</a:t>
            </a:r>
            <a:br>
              <a:rPr lang="fr-FR" sz="2400" b="1" dirty="0" smtClean="0"/>
            </a:br>
            <a:r>
              <a:rPr lang="fr-FR" sz="2400" b="1" dirty="0" smtClean="0"/>
              <a:t>NOUVEAU SOCLE</a:t>
            </a:r>
            <a:endParaRPr lang="fr-FR" sz="2400" b="1" dirty="0"/>
          </a:p>
        </p:txBody>
      </p:sp>
    </p:spTree>
    <p:extLst>
      <p:ext uri="{BB962C8B-B14F-4D97-AF65-F5344CB8AC3E}">
        <p14:creationId xmlns:p14="http://schemas.microsoft.com/office/powerpoint/2010/main" val="1953972260"/>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07504" y="116632"/>
            <a:ext cx="8928992" cy="6624736"/>
          </a:xfrm>
        </p:spPr>
        <p:txBody>
          <a:bodyPr>
            <a:normAutofit fontScale="90000"/>
          </a:bodyPr>
          <a:lstStyle/>
          <a:p>
            <a:pPr algn="l"/>
            <a:r>
              <a:rPr lang="fr-FR" sz="2400" dirty="0" smtClean="0"/>
              <a:t>ORGANISATION</a:t>
            </a:r>
            <a:br>
              <a:rPr lang="fr-FR" sz="2400" dirty="0" smtClean="0"/>
            </a:br>
            <a:r>
              <a:rPr lang="fr-FR" sz="2400" dirty="0"/>
              <a:t/>
            </a:r>
            <a:br>
              <a:rPr lang="fr-FR" sz="2400" dirty="0"/>
            </a:br>
            <a:r>
              <a:rPr lang="fr-FR" sz="2400" dirty="0" smtClean="0"/>
              <a:t>* </a:t>
            </a:r>
            <a:r>
              <a:rPr lang="fr-FR" sz="2400" b="1" i="1" dirty="0" smtClean="0"/>
              <a:t>Tous les professeurs en même temps  </a:t>
            </a:r>
            <a:r>
              <a:rPr lang="fr-FR" sz="2400" dirty="0" smtClean="0"/>
              <a:t>(PU / PR)</a:t>
            </a:r>
            <a:br>
              <a:rPr lang="fr-FR" sz="2400" dirty="0" smtClean="0"/>
            </a:br>
            <a:r>
              <a:rPr lang="fr-FR" sz="2400" dirty="0" smtClean="0"/>
              <a:t/>
            </a:r>
            <a:br>
              <a:rPr lang="fr-FR" sz="2400" dirty="0" smtClean="0"/>
            </a:br>
            <a:r>
              <a:rPr lang="fr-FR" sz="2400" dirty="0" smtClean="0"/>
              <a:t>* </a:t>
            </a:r>
            <a:r>
              <a:rPr lang="fr-FR" sz="2400" b="1" i="1" dirty="0"/>
              <a:t>6</a:t>
            </a:r>
            <a:r>
              <a:rPr lang="fr-FR" sz="2400" b="1" i="1" dirty="0" smtClean="0"/>
              <a:t> bassins à couvrir : </a:t>
            </a:r>
            <a:br>
              <a:rPr lang="fr-FR" sz="2400" b="1" i="1" dirty="0" smtClean="0"/>
            </a:br>
            <a:r>
              <a:rPr lang="fr-FR" sz="2400" b="1" i="1" dirty="0" smtClean="0"/>
              <a:t>     </a:t>
            </a:r>
            <a:r>
              <a:rPr lang="fr-FR" sz="2400" b="1" dirty="0" smtClean="0"/>
              <a:t>1 - </a:t>
            </a:r>
            <a:r>
              <a:rPr lang="fr-FR" sz="2400" b="1" dirty="0" err="1" smtClean="0"/>
              <a:t>Taravao</a:t>
            </a:r>
            <a:r>
              <a:rPr lang="fr-FR" sz="2400" b="1" dirty="0" smtClean="0"/>
              <a:t>  (Collège et Sacré Cœur) - </a:t>
            </a:r>
            <a:r>
              <a:rPr lang="fr-FR" sz="2400" b="1" dirty="0" err="1" smtClean="0"/>
              <a:t>Hitia</a:t>
            </a:r>
            <a:r>
              <a:rPr lang="fr-FR" sz="2400" dirty="0" smtClean="0"/>
              <a:t>  </a:t>
            </a:r>
            <a:r>
              <a:rPr lang="fr-FR" sz="2400" dirty="0" smtClean="0">
                <a:sym typeface="Wingdings" pitchFamily="2" charset="2"/>
              </a:rPr>
              <a:t> 18 enseignants</a:t>
            </a:r>
            <a:r>
              <a:rPr lang="fr-FR" sz="2400" dirty="0" smtClean="0"/>
              <a:t/>
            </a:r>
            <a:br>
              <a:rPr lang="fr-FR" sz="2400" dirty="0" smtClean="0"/>
            </a:br>
            <a:r>
              <a:rPr lang="fr-FR" sz="2400" dirty="0" smtClean="0"/>
              <a:t>     </a:t>
            </a:r>
            <a:r>
              <a:rPr lang="fr-FR" sz="2400" b="1" dirty="0" smtClean="0"/>
              <a:t>2 - </a:t>
            </a:r>
            <a:r>
              <a:rPr lang="fr-FR" sz="2400" b="1" dirty="0" err="1" smtClean="0"/>
              <a:t>Papara</a:t>
            </a:r>
            <a:r>
              <a:rPr lang="fr-FR" sz="2400" b="1" dirty="0" smtClean="0"/>
              <a:t> - Paéa  </a:t>
            </a:r>
            <a:r>
              <a:rPr lang="fr-FR" sz="2400" dirty="0" smtClean="0">
                <a:sym typeface="Wingdings" pitchFamily="2" charset="2"/>
              </a:rPr>
              <a:t> 12</a:t>
            </a:r>
            <a:r>
              <a:rPr lang="fr-FR" sz="2400" dirty="0" smtClean="0"/>
              <a:t> </a:t>
            </a:r>
            <a:r>
              <a:rPr lang="fr-FR" sz="2400" dirty="0">
                <a:sym typeface="Wingdings" pitchFamily="2" charset="2"/>
              </a:rPr>
              <a:t>enseignants</a:t>
            </a:r>
            <a:r>
              <a:rPr lang="fr-FR" sz="2400" dirty="0" smtClean="0"/>
              <a:t/>
            </a:r>
            <a:br>
              <a:rPr lang="fr-FR" sz="2400" dirty="0" smtClean="0"/>
            </a:br>
            <a:r>
              <a:rPr lang="fr-FR" sz="2400" dirty="0" smtClean="0"/>
              <a:t>     </a:t>
            </a:r>
            <a:r>
              <a:rPr lang="fr-FR" sz="2400" b="1" dirty="0" smtClean="0"/>
              <a:t>3 - Papeete Ouest - </a:t>
            </a:r>
            <a:r>
              <a:rPr lang="fr-FR" sz="2400" b="1" dirty="0" err="1" smtClean="0"/>
              <a:t>Punauia</a:t>
            </a:r>
            <a:r>
              <a:rPr lang="fr-FR" sz="2400" b="1" dirty="0" smtClean="0"/>
              <a:t> / </a:t>
            </a:r>
            <a:r>
              <a:rPr lang="fr-FR" sz="2400" b="1" dirty="0" err="1" smtClean="0"/>
              <a:t>Faa’a</a:t>
            </a:r>
            <a:r>
              <a:rPr lang="fr-FR" sz="2400" b="1" dirty="0" smtClean="0"/>
              <a:t> / NDA  </a:t>
            </a:r>
            <a:r>
              <a:rPr lang="fr-FR" sz="2400" dirty="0">
                <a:sym typeface="Wingdings" pitchFamily="2" charset="2"/>
              </a:rPr>
              <a:t> 20 enseignants</a:t>
            </a:r>
            <a:r>
              <a:rPr lang="fr-FR" sz="2400" dirty="0" smtClean="0"/>
              <a:t/>
            </a:r>
            <a:br>
              <a:rPr lang="fr-FR" sz="2400" dirty="0" smtClean="0"/>
            </a:br>
            <a:r>
              <a:rPr lang="fr-FR" sz="2400" dirty="0" smtClean="0"/>
              <a:t>     </a:t>
            </a:r>
            <a:r>
              <a:rPr lang="fr-FR" sz="2400" b="1" dirty="0" smtClean="0"/>
              <a:t>4 - Papeete Centre - La </a:t>
            </a:r>
            <a:r>
              <a:rPr lang="fr-FR" sz="2400" b="1" dirty="0" err="1" smtClean="0"/>
              <a:t>Mennais</a:t>
            </a:r>
            <a:r>
              <a:rPr lang="fr-FR" sz="2400" b="1" dirty="0" smtClean="0"/>
              <a:t> / </a:t>
            </a:r>
            <a:r>
              <a:rPr lang="fr-FR" sz="2400" b="1" dirty="0" err="1" smtClean="0"/>
              <a:t>Pomare</a:t>
            </a:r>
            <a:r>
              <a:rPr lang="fr-FR" sz="2400" b="1" dirty="0" smtClean="0"/>
              <a:t> / </a:t>
            </a:r>
            <a:r>
              <a:rPr lang="fr-FR" sz="2400" b="1" dirty="0" err="1" smtClean="0"/>
              <a:t>Mooréa</a:t>
            </a:r>
            <a:r>
              <a:rPr lang="fr-FR" sz="2400" b="1" dirty="0" smtClean="0"/>
              <a:t> / </a:t>
            </a:r>
            <a:r>
              <a:rPr lang="fr-FR" sz="2400" b="1" dirty="0" err="1" smtClean="0"/>
              <a:t>Tiarama</a:t>
            </a:r>
            <a:r>
              <a:rPr lang="fr-FR" sz="2400" b="1" dirty="0" smtClean="0"/>
              <a:t> / </a:t>
            </a:r>
            <a:r>
              <a:rPr lang="fr-FR" sz="2400" b="1" dirty="0" err="1" smtClean="0"/>
              <a:t>Tipaerui</a:t>
            </a:r>
            <a:r>
              <a:rPr lang="fr-FR" sz="2400" b="1" dirty="0" smtClean="0"/>
              <a:t> </a:t>
            </a:r>
            <a:r>
              <a:rPr lang="fr-FR" sz="2400" dirty="0" smtClean="0"/>
              <a:t>       		    </a:t>
            </a:r>
            <a:r>
              <a:rPr lang="fr-FR" sz="2400" dirty="0">
                <a:sym typeface="Wingdings" pitchFamily="2" charset="2"/>
              </a:rPr>
              <a:t> </a:t>
            </a:r>
            <a:r>
              <a:rPr lang="fr-FR" sz="2400" dirty="0" smtClean="0"/>
              <a:t>30 enseignants</a:t>
            </a:r>
            <a:br>
              <a:rPr lang="fr-FR" sz="2400" dirty="0" smtClean="0"/>
            </a:br>
            <a:r>
              <a:rPr lang="fr-FR" sz="2400" dirty="0" smtClean="0"/>
              <a:t>     </a:t>
            </a:r>
            <a:r>
              <a:rPr lang="fr-FR" sz="2400" b="1" dirty="0" smtClean="0"/>
              <a:t>5 – Papeete Est – </a:t>
            </a:r>
            <a:r>
              <a:rPr lang="fr-FR" sz="2400" b="1" dirty="0" err="1" smtClean="0"/>
              <a:t>Arué</a:t>
            </a:r>
            <a:r>
              <a:rPr lang="fr-FR" sz="2400" b="1" dirty="0" smtClean="0"/>
              <a:t> : </a:t>
            </a:r>
            <a:r>
              <a:rPr lang="fr-FR" sz="2400" b="1" dirty="0" err="1" smtClean="0"/>
              <a:t>Mahina</a:t>
            </a:r>
            <a:r>
              <a:rPr lang="fr-FR" sz="2400" b="1" dirty="0" smtClean="0"/>
              <a:t> / </a:t>
            </a:r>
            <a:r>
              <a:rPr lang="fr-FR" sz="2400" b="1" dirty="0" err="1" smtClean="0"/>
              <a:t>Taunoa</a:t>
            </a:r>
            <a:r>
              <a:rPr lang="fr-FR" sz="2400" b="1" dirty="0" smtClean="0"/>
              <a:t> / </a:t>
            </a:r>
            <a:r>
              <a:rPr lang="fr-FR" sz="2400" b="1" dirty="0" err="1" smtClean="0"/>
              <a:t>Taa’one</a:t>
            </a:r>
            <a:r>
              <a:rPr lang="fr-FR" sz="2400" b="1" dirty="0" smtClean="0"/>
              <a:t> </a:t>
            </a:r>
            <a:r>
              <a:rPr lang="fr-FR" sz="2400" dirty="0">
                <a:sym typeface="Wingdings" pitchFamily="2" charset="2"/>
              </a:rPr>
              <a:t> 24 enseignants</a:t>
            </a:r>
            <a:r>
              <a:rPr lang="fr-FR" sz="2400" dirty="0" smtClean="0"/>
              <a:t/>
            </a:r>
            <a:br>
              <a:rPr lang="fr-FR" sz="2400" dirty="0" smtClean="0"/>
            </a:br>
            <a:r>
              <a:rPr lang="fr-FR" sz="2400" dirty="0" smtClean="0"/>
              <a:t>     </a:t>
            </a:r>
            <a:r>
              <a:rPr lang="fr-FR" sz="2400" b="1" dirty="0" smtClean="0"/>
              <a:t>6 – </a:t>
            </a:r>
            <a:r>
              <a:rPr lang="fr-FR" sz="2400" b="1" dirty="0" err="1" smtClean="0"/>
              <a:t>Raiatéa</a:t>
            </a:r>
            <a:r>
              <a:rPr lang="fr-FR" sz="2400" b="1" dirty="0" smtClean="0"/>
              <a:t> / Tahaa / </a:t>
            </a:r>
            <a:r>
              <a:rPr lang="fr-FR" sz="2400" b="1" dirty="0" err="1" smtClean="0"/>
              <a:t>Huahine</a:t>
            </a:r>
            <a:r>
              <a:rPr lang="fr-FR" sz="2400" b="1" dirty="0" smtClean="0"/>
              <a:t> / Bora  </a:t>
            </a:r>
            <a:r>
              <a:rPr lang="fr-FR" sz="2400" dirty="0">
                <a:sym typeface="Wingdings" pitchFamily="2" charset="2"/>
              </a:rPr>
              <a:t> 18 enseignants</a:t>
            </a:r>
            <a:r>
              <a:rPr lang="fr-FR" sz="2400" dirty="0" smtClean="0"/>
              <a:t/>
            </a:r>
            <a:br>
              <a:rPr lang="fr-FR" sz="2400" dirty="0" smtClean="0"/>
            </a:br>
            <a:r>
              <a:rPr lang="fr-FR" sz="2400" dirty="0"/>
              <a:t/>
            </a:r>
            <a:br>
              <a:rPr lang="fr-FR" sz="2400" dirty="0"/>
            </a:br>
            <a:r>
              <a:rPr lang="fr-FR" sz="2400" b="1" i="1" dirty="0" smtClean="0"/>
              <a:t>* Interventions en doublettes</a:t>
            </a:r>
            <a:r>
              <a:rPr lang="fr-FR" sz="2400" dirty="0" smtClean="0"/>
              <a:t>. (</a:t>
            </a:r>
            <a:r>
              <a:rPr lang="fr-FR" sz="2400" dirty="0" err="1" smtClean="0"/>
              <a:t>cf</a:t>
            </a:r>
            <a:r>
              <a:rPr lang="fr-FR" sz="2400" dirty="0" smtClean="0"/>
              <a:t> tableau)</a:t>
            </a:r>
            <a:br>
              <a:rPr lang="fr-FR" sz="2400" dirty="0" smtClean="0"/>
            </a:br>
            <a:r>
              <a:rPr lang="fr-FR" sz="2400" dirty="0"/>
              <a:t/>
            </a:r>
            <a:br>
              <a:rPr lang="fr-FR" sz="2400" dirty="0"/>
            </a:br>
            <a:r>
              <a:rPr lang="fr-FR" sz="2400" dirty="0" smtClean="0"/>
              <a:t>* </a:t>
            </a:r>
            <a:r>
              <a:rPr lang="fr-FR" sz="2400" b="1" i="1" dirty="0" smtClean="0"/>
              <a:t>Interventions au même moment : le lundi 11 Mai de 15h15 à 18h15</a:t>
            </a:r>
            <a:br>
              <a:rPr lang="fr-FR" sz="2400" b="1" i="1" dirty="0" smtClean="0"/>
            </a:br>
            <a:r>
              <a:rPr lang="fr-FR" sz="2400" dirty="0"/>
              <a:t/>
            </a:r>
            <a:br>
              <a:rPr lang="fr-FR" sz="2400" dirty="0"/>
            </a:br>
            <a:r>
              <a:rPr lang="fr-FR" sz="2400" dirty="0" smtClean="0"/>
              <a:t/>
            </a:r>
            <a:br>
              <a:rPr lang="fr-FR" sz="2400" dirty="0" smtClean="0"/>
            </a:br>
            <a:endParaRPr lang="fr-FR" sz="2400" dirty="0"/>
          </a:p>
        </p:txBody>
      </p:sp>
    </p:spTree>
    <p:extLst>
      <p:ext uri="{BB962C8B-B14F-4D97-AF65-F5344CB8AC3E}">
        <p14:creationId xmlns:p14="http://schemas.microsoft.com/office/powerpoint/2010/main" val="2907124368"/>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au 3"/>
          <p:cNvGraphicFramePr>
            <a:graphicFrameLocks noGrp="1"/>
          </p:cNvGraphicFramePr>
          <p:nvPr>
            <p:extLst>
              <p:ext uri="{D42A27DB-BD31-4B8C-83A1-F6EECF244321}">
                <p14:modId xmlns:p14="http://schemas.microsoft.com/office/powerpoint/2010/main" val="3038958647"/>
              </p:ext>
            </p:extLst>
          </p:nvPr>
        </p:nvGraphicFramePr>
        <p:xfrm>
          <a:off x="1524000" y="1397000"/>
          <a:ext cx="6096000" cy="4653424"/>
        </p:xfrm>
        <a:graphic>
          <a:graphicData uri="http://schemas.openxmlformats.org/drawingml/2006/table">
            <a:tbl>
              <a:tblPr firstRow="1" bandRow="1">
                <a:tableStyleId>{5C22544A-7EE6-4342-B048-85BDC9FD1C3A}</a:tableStyleId>
              </a:tblPr>
              <a:tblGrid>
                <a:gridCol w="1823864"/>
                <a:gridCol w="1916161"/>
                <a:gridCol w="2355975"/>
              </a:tblGrid>
              <a:tr h="807864">
                <a:tc>
                  <a:txBody>
                    <a:bodyPr/>
                    <a:lstStyle/>
                    <a:p>
                      <a:pPr algn="ctr"/>
                      <a:endParaRPr lang="fr-FR" dirty="0" smtClean="0"/>
                    </a:p>
                    <a:p>
                      <a:pPr algn="ctr"/>
                      <a:r>
                        <a:rPr lang="fr-FR" dirty="0" smtClean="0"/>
                        <a:t>BASSINS</a:t>
                      </a:r>
                      <a:endParaRPr lang="fr-FR" dirty="0"/>
                    </a:p>
                  </a:txBody>
                  <a:tcPr/>
                </a:tc>
                <a:tc>
                  <a:txBody>
                    <a:bodyPr/>
                    <a:lstStyle/>
                    <a:p>
                      <a:pPr algn="ctr"/>
                      <a:endParaRPr lang="fr-FR" dirty="0" smtClean="0"/>
                    </a:p>
                    <a:p>
                      <a:pPr algn="ctr"/>
                      <a:r>
                        <a:rPr lang="fr-FR" dirty="0" smtClean="0"/>
                        <a:t>FORMATEURS</a:t>
                      </a:r>
                      <a:endParaRPr lang="fr-FR" dirty="0"/>
                    </a:p>
                  </a:txBody>
                  <a:tcPr/>
                </a:tc>
                <a:tc>
                  <a:txBody>
                    <a:bodyPr/>
                    <a:lstStyle/>
                    <a:p>
                      <a:pPr algn="ctr"/>
                      <a:endParaRPr lang="fr-FR" dirty="0" smtClean="0"/>
                    </a:p>
                    <a:p>
                      <a:pPr algn="ctr"/>
                      <a:r>
                        <a:rPr lang="fr-FR" dirty="0" smtClean="0"/>
                        <a:t>ETABLISSEMENT</a:t>
                      </a:r>
                      <a:endParaRPr lang="fr-FR" dirty="0"/>
                    </a:p>
                  </a:txBody>
                  <a:tcPr/>
                </a:tc>
              </a:tr>
              <a:tr h="370840">
                <a:tc>
                  <a:txBody>
                    <a:bodyPr/>
                    <a:lstStyle/>
                    <a:p>
                      <a:r>
                        <a:rPr lang="fr-FR" dirty="0" err="1" smtClean="0"/>
                        <a:t>Taravao</a:t>
                      </a:r>
                      <a:r>
                        <a:rPr lang="fr-FR" dirty="0" smtClean="0"/>
                        <a:t> / </a:t>
                      </a:r>
                      <a:r>
                        <a:rPr lang="fr-FR" dirty="0" err="1" smtClean="0"/>
                        <a:t>Hitia</a:t>
                      </a:r>
                      <a:r>
                        <a:rPr lang="fr-FR" dirty="0" smtClean="0"/>
                        <a:t> </a:t>
                      </a:r>
                      <a:endParaRPr lang="fr-FR" dirty="0"/>
                    </a:p>
                  </a:txBody>
                  <a:tcPr/>
                </a:tc>
                <a:tc>
                  <a:txBody>
                    <a:bodyPr/>
                    <a:lstStyle/>
                    <a:p>
                      <a:r>
                        <a:rPr lang="fr-FR" dirty="0" smtClean="0"/>
                        <a:t>C. ALLAIN</a:t>
                      </a:r>
                    </a:p>
                    <a:p>
                      <a:r>
                        <a:rPr lang="fr-FR" dirty="0" smtClean="0"/>
                        <a:t>D. MICHELET</a:t>
                      </a:r>
                      <a:endParaRPr lang="fr-FR" dirty="0"/>
                    </a:p>
                  </a:txBody>
                  <a:tcPr/>
                </a:tc>
                <a:tc>
                  <a:txBody>
                    <a:bodyPr/>
                    <a:lstStyle/>
                    <a:p>
                      <a:r>
                        <a:rPr lang="fr-FR" dirty="0" err="1" smtClean="0"/>
                        <a:t>Clg</a:t>
                      </a:r>
                      <a:r>
                        <a:rPr lang="fr-FR" dirty="0" smtClean="0"/>
                        <a:t> de </a:t>
                      </a:r>
                      <a:r>
                        <a:rPr lang="fr-FR" dirty="0" err="1" smtClean="0"/>
                        <a:t>Taravao</a:t>
                      </a:r>
                      <a:endParaRPr lang="fr-FR" dirty="0"/>
                    </a:p>
                  </a:txBody>
                  <a:tcPr/>
                </a:tc>
              </a:tr>
              <a:tr h="370840">
                <a:tc>
                  <a:txBody>
                    <a:bodyPr/>
                    <a:lstStyle/>
                    <a:p>
                      <a:r>
                        <a:rPr lang="fr-FR" dirty="0" err="1" smtClean="0"/>
                        <a:t>Papara</a:t>
                      </a:r>
                      <a:r>
                        <a:rPr lang="fr-FR" dirty="0" smtClean="0"/>
                        <a:t> /</a:t>
                      </a:r>
                      <a:r>
                        <a:rPr lang="fr-FR" baseline="0" dirty="0" smtClean="0"/>
                        <a:t> Paéa </a:t>
                      </a:r>
                      <a:endParaRPr lang="fr-FR" dirty="0"/>
                    </a:p>
                  </a:txBody>
                  <a:tcPr/>
                </a:tc>
                <a:tc>
                  <a:txBody>
                    <a:bodyPr/>
                    <a:lstStyle/>
                    <a:p>
                      <a:pPr marL="0" indent="0">
                        <a:buNone/>
                      </a:pPr>
                      <a:r>
                        <a:rPr lang="fr-FR" dirty="0" smtClean="0"/>
                        <a:t>A. PHEU</a:t>
                      </a:r>
                    </a:p>
                    <a:p>
                      <a:pPr marL="0" indent="0">
                        <a:buNone/>
                      </a:pPr>
                      <a:r>
                        <a:rPr lang="fr-FR" dirty="0" smtClean="0"/>
                        <a:t>V. ROCHE</a:t>
                      </a:r>
                    </a:p>
                    <a:p>
                      <a:pPr marL="0" indent="0">
                        <a:buNone/>
                      </a:pPr>
                      <a:r>
                        <a:rPr lang="fr-FR" dirty="0" smtClean="0"/>
                        <a:t>V.</a:t>
                      </a:r>
                      <a:r>
                        <a:rPr lang="fr-FR" baseline="0" dirty="0" smtClean="0"/>
                        <a:t> PERROY</a:t>
                      </a:r>
                      <a:endParaRPr lang="fr-FR" dirty="0" smtClean="0"/>
                    </a:p>
                  </a:txBody>
                  <a:tcPr/>
                </a:tc>
                <a:tc>
                  <a:txBody>
                    <a:bodyPr/>
                    <a:lstStyle/>
                    <a:p>
                      <a:pPr marL="0" indent="0">
                        <a:buNone/>
                      </a:pPr>
                      <a:r>
                        <a:rPr lang="fr-FR" dirty="0" err="1" smtClean="0"/>
                        <a:t>Clg</a:t>
                      </a:r>
                      <a:r>
                        <a:rPr lang="fr-FR" dirty="0" smtClean="0"/>
                        <a:t> Paéa</a:t>
                      </a:r>
                    </a:p>
                  </a:txBody>
                  <a:tcPr/>
                </a:tc>
              </a:tr>
              <a:tr h="370840">
                <a:tc>
                  <a:txBody>
                    <a:bodyPr/>
                    <a:lstStyle/>
                    <a:p>
                      <a:r>
                        <a:rPr lang="fr-FR" dirty="0" smtClean="0"/>
                        <a:t>Papeete Ouest</a:t>
                      </a:r>
                      <a:endParaRPr lang="fr-FR" dirty="0"/>
                    </a:p>
                  </a:txBody>
                  <a:tcPr/>
                </a:tc>
                <a:tc>
                  <a:txBody>
                    <a:bodyPr/>
                    <a:lstStyle/>
                    <a:p>
                      <a:r>
                        <a:rPr lang="fr-FR" dirty="0" smtClean="0"/>
                        <a:t>N. BIGET</a:t>
                      </a:r>
                    </a:p>
                    <a:p>
                      <a:r>
                        <a:rPr lang="fr-FR" dirty="0" smtClean="0"/>
                        <a:t>J. PUAUX</a:t>
                      </a:r>
                      <a:endParaRPr lang="fr-FR" dirty="0"/>
                    </a:p>
                  </a:txBody>
                  <a:tcPr/>
                </a:tc>
                <a:tc>
                  <a:txBody>
                    <a:bodyPr/>
                    <a:lstStyle/>
                    <a:p>
                      <a:r>
                        <a:rPr lang="fr-FR" dirty="0" err="1" smtClean="0"/>
                        <a:t>Clg</a:t>
                      </a:r>
                      <a:r>
                        <a:rPr lang="fr-FR" dirty="0" smtClean="0"/>
                        <a:t> Punaauia</a:t>
                      </a:r>
                      <a:endParaRPr lang="fr-FR"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dirty="0" smtClean="0"/>
                        <a:t>Papeete Centre</a:t>
                      </a:r>
                      <a:endParaRPr lang="fr-FR" dirty="0"/>
                    </a:p>
                  </a:txBody>
                  <a:tcPr/>
                </a:tc>
                <a:tc>
                  <a:txBody>
                    <a:bodyPr/>
                    <a:lstStyle/>
                    <a:p>
                      <a:r>
                        <a:rPr lang="fr-FR" dirty="0" smtClean="0"/>
                        <a:t>C. VOLANT</a:t>
                      </a:r>
                    </a:p>
                    <a:p>
                      <a:r>
                        <a:rPr lang="fr-FR" dirty="0" smtClean="0"/>
                        <a:t>K</a:t>
                      </a:r>
                      <a:r>
                        <a:rPr lang="fr-FR" baseline="0" dirty="0" smtClean="0"/>
                        <a:t>. SOUFI</a:t>
                      </a:r>
                      <a:endParaRPr lang="fr-FR" dirty="0"/>
                    </a:p>
                  </a:txBody>
                  <a:tcPr/>
                </a:tc>
                <a:tc>
                  <a:txBody>
                    <a:bodyPr/>
                    <a:lstStyle/>
                    <a:p>
                      <a:r>
                        <a:rPr lang="fr-FR" dirty="0" err="1" smtClean="0"/>
                        <a:t>Clg</a:t>
                      </a:r>
                      <a:r>
                        <a:rPr lang="fr-FR" dirty="0" smtClean="0"/>
                        <a:t> La </a:t>
                      </a:r>
                      <a:r>
                        <a:rPr lang="fr-FR" dirty="0" err="1" smtClean="0"/>
                        <a:t>Mennais</a:t>
                      </a:r>
                      <a:endParaRPr lang="fr-FR"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dirty="0" smtClean="0"/>
                        <a:t>Papeete Est</a:t>
                      </a:r>
                    </a:p>
                    <a:p>
                      <a:endParaRPr lang="fr-FR" dirty="0"/>
                    </a:p>
                  </a:txBody>
                  <a:tcPr/>
                </a:tc>
                <a:tc>
                  <a:txBody>
                    <a:bodyPr/>
                    <a:lstStyle/>
                    <a:p>
                      <a:r>
                        <a:rPr lang="fr-FR" dirty="0" smtClean="0"/>
                        <a:t>S. HERNANDEZ </a:t>
                      </a:r>
                    </a:p>
                    <a:p>
                      <a:r>
                        <a:rPr lang="fr-FR" dirty="0" smtClean="0"/>
                        <a:t>T. MATHEL</a:t>
                      </a:r>
                    </a:p>
                  </a:txBody>
                  <a:tcPr/>
                </a:tc>
                <a:tc>
                  <a:txBody>
                    <a:bodyPr/>
                    <a:lstStyle/>
                    <a:p>
                      <a:r>
                        <a:rPr lang="fr-FR" dirty="0" err="1" smtClean="0"/>
                        <a:t>Clg</a:t>
                      </a:r>
                      <a:r>
                        <a:rPr lang="fr-FR" dirty="0" smtClean="0"/>
                        <a:t> </a:t>
                      </a:r>
                      <a:r>
                        <a:rPr lang="fr-FR" dirty="0" err="1" smtClean="0"/>
                        <a:t>Arué</a:t>
                      </a:r>
                      <a:endParaRPr lang="fr-FR" dirty="0" smtClean="0"/>
                    </a:p>
                  </a:txBody>
                  <a:tcPr/>
                </a:tc>
              </a:tr>
              <a:tr h="370840">
                <a:tc>
                  <a:txBody>
                    <a:bodyPr/>
                    <a:lstStyle/>
                    <a:p>
                      <a:r>
                        <a:rPr lang="fr-FR" dirty="0" err="1" smtClean="0"/>
                        <a:t>Raiatéa</a:t>
                      </a:r>
                      <a:endParaRPr lang="fr-FR" dirty="0"/>
                    </a:p>
                  </a:txBody>
                  <a:tcPr/>
                </a:tc>
                <a:tc>
                  <a:txBody>
                    <a:bodyPr/>
                    <a:lstStyle/>
                    <a:p>
                      <a:r>
                        <a:rPr lang="fr-FR" dirty="0" smtClean="0"/>
                        <a:t>C. VOLANT</a:t>
                      </a:r>
                      <a:endParaRPr lang="fr-FR" dirty="0"/>
                    </a:p>
                  </a:txBody>
                  <a:tcPr/>
                </a:tc>
                <a:tc>
                  <a:txBody>
                    <a:bodyPr/>
                    <a:lstStyle/>
                    <a:p>
                      <a:r>
                        <a:rPr lang="fr-FR" dirty="0" err="1" smtClean="0"/>
                        <a:t>Clg</a:t>
                      </a:r>
                      <a:r>
                        <a:rPr lang="fr-FR" dirty="0" smtClean="0"/>
                        <a:t> des îles</a:t>
                      </a:r>
                      <a:endParaRPr lang="fr-FR" dirty="0"/>
                    </a:p>
                  </a:txBody>
                  <a:tcPr/>
                </a:tc>
              </a:tr>
            </a:tbl>
          </a:graphicData>
        </a:graphic>
      </p:graphicFrame>
    </p:spTree>
    <p:extLst>
      <p:ext uri="{BB962C8B-B14F-4D97-AF65-F5344CB8AC3E}">
        <p14:creationId xmlns:p14="http://schemas.microsoft.com/office/powerpoint/2010/main" val="209494931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0" y="2859098"/>
            <a:ext cx="2615310" cy="1158326"/>
          </a:xfrm>
          <a:prstGeom prst="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rgbClr val="FFFF99"/>
              </a:solidFill>
            </a:endParaRPr>
          </a:p>
        </p:txBody>
      </p:sp>
      <p:sp>
        <p:nvSpPr>
          <p:cNvPr id="6" name="Rectangle 5"/>
          <p:cNvSpPr/>
          <p:nvPr/>
        </p:nvSpPr>
        <p:spPr>
          <a:xfrm>
            <a:off x="6444208" y="2793818"/>
            <a:ext cx="2304256" cy="1521577"/>
          </a:xfrm>
          <a:prstGeom prst="rect">
            <a:avLst/>
          </a:prstGeom>
          <a:solidFill>
            <a:schemeClr val="accent5">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 name="Double flèche horizontale 6"/>
          <p:cNvSpPr/>
          <p:nvPr/>
        </p:nvSpPr>
        <p:spPr>
          <a:xfrm>
            <a:off x="2699792" y="3053511"/>
            <a:ext cx="3672408" cy="807537"/>
          </a:xfrm>
          <a:prstGeom prst="leftRightArrow">
            <a:avLst/>
          </a:prstGeom>
          <a:solidFill>
            <a:srgbClr val="FF0000"/>
          </a:solid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rgbClr val="FF0000"/>
              </a:solidFill>
            </a:endParaRPr>
          </a:p>
        </p:txBody>
      </p:sp>
      <p:sp>
        <p:nvSpPr>
          <p:cNvPr id="8" name="Rectangle à coins arrondis 7"/>
          <p:cNvSpPr/>
          <p:nvPr/>
        </p:nvSpPr>
        <p:spPr>
          <a:xfrm>
            <a:off x="3491880" y="332656"/>
            <a:ext cx="2088232" cy="1512168"/>
          </a:xfrm>
          <a:prstGeom prst="roundRect">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0" name="Rectangle à coins arrondis 9"/>
          <p:cNvSpPr/>
          <p:nvPr/>
        </p:nvSpPr>
        <p:spPr>
          <a:xfrm>
            <a:off x="3419872" y="5229200"/>
            <a:ext cx="2592288" cy="1152128"/>
          </a:xfrm>
          <a:prstGeom prst="round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2" name="Double flèche verticale 11"/>
          <p:cNvSpPr/>
          <p:nvPr/>
        </p:nvSpPr>
        <p:spPr>
          <a:xfrm>
            <a:off x="4139952" y="1916832"/>
            <a:ext cx="792088" cy="3240360"/>
          </a:xfrm>
          <a:prstGeom prst="upDownArrow">
            <a:avLst/>
          </a:prstGeom>
          <a:solidFill>
            <a:srgbClr val="00B0F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3" name="ZoneTexte 12"/>
          <p:cNvSpPr txBox="1"/>
          <p:nvPr/>
        </p:nvSpPr>
        <p:spPr>
          <a:xfrm>
            <a:off x="0" y="3099707"/>
            <a:ext cx="2666189" cy="677108"/>
          </a:xfrm>
          <a:prstGeom prst="rect">
            <a:avLst/>
          </a:prstGeom>
          <a:noFill/>
        </p:spPr>
        <p:txBody>
          <a:bodyPr wrap="square" rtlCol="0">
            <a:spAutoFit/>
          </a:bodyPr>
          <a:lstStyle/>
          <a:p>
            <a:pPr algn="ctr"/>
            <a:r>
              <a:rPr lang="fr-FR" sz="2000" b="1" dirty="0" smtClean="0"/>
              <a:t>FINALITES/VISEES</a:t>
            </a:r>
          </a:p>
          <a:p>
            <a:r>
              <a:rPr lang="fr-FR" b="1" dirty="0" smtClean="0"/>
              <a:t>Une culture équilibrée</a:t>
            </a:r>
          </a:p>
        </p:txBody>
      </p:sp>
      <p:sp>
        <p:nvSpPr>
          <p:cNvPr id="14" name="ZoneTexte 13"/>
          <p:cNvSpPr txBox="1"/>
          <p:nvPr/>
        </p:nvSpPr>
        <p:spPr>
          <a:xfrm>
            <a:off x="6520307" y="3053511"/>
            <a:ext cx="2152058" cy="1261884"/>
          </a:xfrm>
          <a:prstGeom prst="rect">
            <a:avLst/>
          </a:prstGeom>
          <a:noFill/>
        </p:spPr>
        <p:txBody>
          <a:bodyPr wrap="square" rtlCol="0">
            <a:spAutoFit/>
          </a:bodyPr>
          <a:lstStyle/>
          <a:p>
            <a:pPr algn="ctr"/>
            <a:r>
              <a:rPr lang="fr-FR" b="1" dirty="0" smtClean="0"/>
              <a:t>5 DOMAINES de FORMATION</a:t>
            </a:r>
          </a:p>
          <a:p>
            <a:pPr algn="ctr"/>
            <a:r>
              <a:rPr lang="fr-FR" sz="1400" b="1" dirty="0" smtClean="0"/>
              <a:t>Composantes de </a:t>
            </a:r>
            <a:r>
              <a:rPr lang="fr-FR" sz="2000" b="1" dirty="0" smtClean="0"/>
              <a:t>la culture</a:t>
            </a:r>
            <a:endParaRPr lang="fr-FR" sz="2000" b="1" dirty="0"/>
          </a:p>
        </p:txBody>
      </p:sp>
      <p:sp>
        <p:nvSpPr>
          <p:cNvPr id="15" name="ZoneTexte 14"/>
          <p:cNvSpPr txBox="1"/>
          <p:nvPr/>
        </p:nvSpPr>
        <p:spPr>
          <a:xfrm>
            <a:off x="3491880" y="332656"/>
            <a:ext cx="2088232" cy="1200329"/>
          </a:xfrm>
          <a:prstGeom prst="rect">
            <a:avLst/>
          </a:prstGeom>
          <a:noFill/>
        </p:spPr>
        <p:txBody>
          <a:bodyPr wrap="square" rtlCol="0">
            <a:spAutoFit/>
          </a:bodyPr>
          <a:lstStyle/>
          <a:p>
            <a:pPr algn="ctr"/>
            <a:r>
              <a:rPr lang="fr-FR" b="1" dirty="0" smtClean="0"/>
              <a:t>OBJECTIFS </a:t>
            </a:r>
          </a:p>
          <a:p>
            <a:pPr algn="ctr"/>
            <a:r>
              <a:rPr lang="fr-FR" b="1" dirty="0" smtClean="0"/>
              <a:t>de </a:t>
            </a:r>
          </a:p>
          <a:p>
            <a:pPr algn="ctr"/>
            <a:r>
              <a:rPr lang="fr-FR" b="1" dirty="0"/>
              <a:t>c</a:t>
            </a:r>
            <a:r>
              <a:rPr lang="fr-FR" b="1" dirty="0" smtClean="0"/>
              <a:t>onnaissances et de </a:t>
            </a:r>
          </a:p>
          <a:p>
            <a:pPr algn="ctr"/>
            <a:r>
              <a:rPr lang="fr-FR" b="1" dirty="0" smtClean="0"/>
              <a:t>compétences </a:t>
            </a:r>
            <a:endParaRPr lang="fr-FR" b="1" dirty="0"/>
          </a:p>
        </p:txBody>
      </p:sp>
      <p:sp>
        <p:nvSpPr>
          <p:cNvPr id="16" name="ZoneTexte 15"/>
          <p:cNvSpPr txBox="1"/>
          <p:nvPr/>
        </p:nvSpPr>
        <p:spPr>
          <a:xfrm>
            <a:off x="3419872" y="5468675"/>
            <a:ext cx="2592288" cy="646331"/>
          </a:xfrm>
          <a:prstGeom prst="rect">
            <a:avLst/>
          </a:prstGeom>
          <a:noFill/>
        </p:spPr>
        <p:txBody>
          <a:bodyPr wrap="square" rtlCol="0">
            <a:spAutoFit/>
          </a:bodyPr>
          <a:lstStyle/>
          <a:p>
            <a:pPr algn="ctr"/>
            <a:r>
              <a:rPr lang="fr-FR" b="1" dirty="0" smtClean="0"/>
              <a:t>DECLINAISONS PROGRAMMATIQUES</a:t>
            </a:r>
            <a:endParaRPr lang="fr-FR" b="1" dirty="0"/>
          </a:p>
        </p:txBody>
      </p:sp>
      <p:sp>
        <p:nvSpPr>
          <p:cNvPr id="2" name="ZoneTexte 1"/>
          <p:cNvSpPr txBox="1"/>
          <p:nvPr/>
        </p:nvSpPr>
        <p:spPr>
          <a:xfrm>
            <a:off x="2915816" y="3299762"/>
            <a:ext cx="3096344" cy="338554"/>
          </a:xfrm>
          <a:prstGeom prst="rect">
            <a:avLst/>
          </a:prstGeom>
          <a:noFill/>
        </p:spPr>
        <p:txBody>
          <a:bodyPr wrap="square" rtlCol="0">
            <a:spAutoFit/>
          </a:bodyPr>
          <a:lstStyle/>
          <a:p>
            <a:r>
              <a:rPr lang="fr-FR" sz="1600" b="1" dirty="0" smtClean="0"/>
              <a:t>AXIOLOGIQUE</a:t>
            </a:r>
            <a:endParaRPr lang="fr-FR" sz="1600" b="1" dirty="0"/>
          </a:p>
        </p:txBody>
      </p:sp>
      <p:sp>
        <p:nvSpPr>
          <p:cNvPr id="3" name="ZoneTexte 2"/>
          <p:cNvSpPr txBox="1"/>
          <p:nvPr/>
        </p:nvSpPr>
        <p:spPr>
          <a:xfrm>
            <a:off x="4355976" y="2204864"/>
            <a:ext cx="360040" cy="2800767"/>
          </a:xfrm>
          <a:prstGeom prst="rect">
            <a:avLst/>
          </a:prstGeom>
          <a:noFill/>
        </p:spPr>
        <p:txBody>
          <a:bodyPr wrap="square" rtlCol="0">
            <a:spAutoFit/>
          </a:bodyPr>
          <a:lstStyle/>
          <a:p>
            <a:pPr algn="ctr"/>
            <a:r>
              <a:rPr lang="fr-FR" sz="1600" b="1" dirty="0" smtClean="0"/>
              <a:t>F</a:t>
            </a:r>
          </a:p>
          <a:p>
            <a:pPr algn="ctr"/>
            <a:r>
              <a:rPr lang="fr-FR" sz="1600" b="1" dirty="0" smtClean="0"/>
              <a:t>O</a:t>
            </a:r>
          </a:p>
          <a:p>
            <a:pPr algn="ctr"/>
            <a:r>
              <a:rPr lang="fr-FR" sz="1600" b="1" dirty="0" smtClean="0"/>
              <a:t>N</a:t>
            </a:r>
          </a:p>
          <a:p>
            <a:pPr algn="ctr"/>
            <a:r>
              <a:rPr lang="fr-FR" sz="1600" b="1" dirty="0" smtClean="0"/>
              <a:t>C</a:t>
            </a:r>
          </a:p>
          <a:p>
            <a:pPr algn="ctr"/>
            <a:r>
              <a:rPr lang="fr-FR" sz="1600" b="1" dirty="0" smtClean="0"/>
              <a:t>T</a:t>
            </a:r>
          </a:p>
          <a:p>
            <a:pPr algn="ctr"/>
            <a:r>
              <a:rPr lang="fr-FR" sz="1600" b="1" dirty="0" smtClean="0"/>
              <a:t>I</a:t>
            </a:r>
          </a:p>
          <a:p>
            <a:pPr algn="ctr"/>
            <a:r>
              <a:rPr lang="fr-FR" sz="1600" b="1" dirty="0" smtClean="0"/>
              <a:t>O</a:t>
            </a:r>
          </a:p>
          <a:p>
            <a:pPr algn="ctr"/>
            <a:r>
              <a:rPr lang="fr-FR" sz="1600" b="1" dirty="0" smtClean="0"/>
              <a:t>N</a:t>
            </a:r>
          </a:p>
          <a:p>
            <a:pPr algn="ctr"/>
            <a:r>
              <a:rPr lang="fr-FR" sz="1600" b="1" dirty="0" smtClean="0"/>
              <a:t>NEL</a:t>
            </a:r>
            <a:endParaRPr lang="fr-FR" sz="1600" b="1" dirty="0"/>
          </a:p>
        </p:txBody>
      </p:sp>
      <p:sp>
        <p:nvSpPr>
          <p:cNvPr id="4" name="ZoneTexte 3"/>
          <p:cNvSpPr txBox="1"/>
          <p:nvPr/>
        </p:nvSpPr>
        <p:spPr>
          <a:xfrm>
            <a:off x="4788024" y="3238206"/>
            <a:ext cx="1584176" cy="400110"/>
          </a:xfrm>
          <a:prstGeom prst="rect">
            <a:avLst/>
          </a:prstGeom>
          <a:noFill/>
        </p:spPr>
        <p:txBody>
          <a:bodyPr wrap="square" rtlCol="0">
            <a:spAutoFit/>
          </a:bodyPr>
          <a:lstStyle/>
          <a:p>
            <a:r>
              <a:rPr lang="fr-FR" sz="1000" b="1" dirty="0" smtClean="0"/>
              <a:t>Valeurs philo, morales, métaphysiques</a:t>
            </a:r>
            <a:endParaRPr lang="fr-FR" sz="1000" b="1" dirty="0"/>
          </a:p>
        </p:txBody>
      </p:sp>
    </p:spTree>
    <p:extLst>
      <p:ext uri="{BB962C8B-B14F-4D97-AF65-F5344CB8AC3E}">
        <p14:creationId xmlns:p14="http://schemas.microsoft.com/office/powerpoint/2010/main" val="10040325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000"/>
                                        <p:tgtEl>
                                          <p:spTgt spid="7"/>
                                        </p:tgtEl>
                                      </p:cBhvr>
                                    </p:animEffect>
                                    <p:anim calcmode="lin" valueType="num">
                                      <p:cBhvr>
                                        <p:cTn id="8" dur="1000" fill="hold"/>
                                        <p:tgtEl>
                                          <p:spTgt spid="7"/>
                                        </p:tgtEl>
                                        <p:attrNameLst>
                                          <p:attrName>ppt_x</p:attrName>
                                        </p:attrNameLst>
                                      </p:cBhvr>
                                      <p:tavLst>
                                        <p:tav tm="0">
                                          <p:val>
                                            <p:strVal val="#ppt_x"/>
                                          </p:val>
                                        </p:tav>
                                        <p:tav tm="100000">
                                          <p:val>
                                            <p:strVal val="#ppt_x"/>
                                          </p:val>
                                        </p:tav>
                                      </p:tavLst>
                                    </p:anim>
                                    <p:anim calcmode="lin" valueType="num">
                                      <p:cBhvr>
                                        <p:cTn id="9"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 presetClass="entr" presetSubtype="0" fill="hold" grpId="0" nodeType="clickEffect">
                                  <p:stCondLst>
                                    <p:cond delay="0"/>
                                  </p:stCondLst>
                                  <p:childTnLst>
                                    <p:set>
                                      <p:cBhvr>
                                        <p:cTn id="13" dur="1" fill="hold">
                                          <p:stCondLst>
                                            <p:cond delay="0"/>
                                          </p:stCondLst>
                                        </p:cTn>
                                        <p:tgtEl>
                                          <p:spTgt spid="2"/>
                                        </p:tgtEl>
                                        <p:attrNameLst>
                                          <p:attrName>style.visibility</p:attrName>
                                        </p:attrNameLst>
                                      </p:cBhvr>
                                      <p:to>
                                        <p:strVal val="visible"/>
                                      </p:to>
                                    </p:set>
                                  </p:childTnLst>
                                </p:cTn>
                              </p:par>
                            </p:childTnLst>
                          </p:cTn>
                        </p:par>
                      </p:childTnLst>
                    </p:cTn>
                  </p:par>
                  <p:par>
                    <p:cTn id="14" fill="hold">
                      <p:stCondLst>
                        <p:cond delay="indefinite"/>
                      </p:stCondLst>
                      <p:childTnLst>
                        <p:par>
                          <p:cTn id="15" fill="hold">
                            <p:stCondLst>
                              <p:cond delay="0"/>
                            </p:stCondLst>
                            <p:childTnLst>
                              <p:par>
                                <p:cTn id="16" presetID="1" presetClass="entr" presetSubtype="0" fill="hold" grpId="0" nodeType="clickEffect">
                                  <p:stCondLst>
                                    <p:cond delay="0"/>
                                  </p:stCondLst>
                                  <p:childTnLst>
                                    <p:set>
                                      <p:cBhvr>
                                        <p:cTn id="17" dur="1" fill="hold">
                                          <p:stCondLst>
                                            <p:cond delay="0"/>
                                          </p:stCondLst>
                                        </p:cTn>
                                        <p:tgtEl>
                                          <p:spTgt spid="4"/>
                                        </p:tgtEl>
                                        <p:attrNameLst>
                                          <p:attrName>style.visibility</p:attrName>
                                        </p:attrNameLst>
                                      </p:cBhvr>
                                      <p:to>
                                        <p:strVal val="visible"/>
                                      </p:to>
                                    </p:set>
                                  </p:childTnLst>
                                </p:cTn>
                              </p:par>
                            </p:childTnLst>
                          </p:cTn>
                        </p:par>
                      </p:childTnLst>
                    </p:cTn>
                  </p:par>
                  <p:par>
                    <p:cTn id="18" fill="hold">
                      <p:stCondLst>
                        <p:cond delay="indefinite"/>
                      </p:stCondLst>
                      <p:childTnLst>
                        <p:par>
                          <p:cTn id="19" fill="hold">
                            <p:stCondLst>
                              <p:cond delay="0"/>
                            </p:stCondLst>
                            <p:childTnLst>
                              <p:par>
                                <p:cTn id="20" presetID="2" presetClass="entr" presetSubtype="4" fill="hold" grpId="0" nodeType="clickEffect">
                                  <p:stCondLst>
                                    <p:cond delay="0"/>
                                  </p:stCondLst>
                                  <p:childTnLst>
                                    <p:set>
                                      <p:cBhvr>
                                        <p:cTn id="21" dur="1" fill="hold">
                                          <p:stCondLst>
                                            <p:cond delay="0"/>
                                          </p:stCondLst>
                                        </p:cTn>
                                        <p:tgtEl>
                                          <p:spTgt spid="5"/>
                                        </p:tgtEl>
                                        <p:attrNameLst>
                                          <p:attrName>style.visibility</p:attrName>
                                        </p:attrNameLst>
                                      </p:cBhvr>
                                      <p:to>
                                        <p:strVal val="visible"/>
                                      </p:to>
                                    </p:set>
                                    <p:anim calcmode="lin" valueType="num">
                                      <p:cBhvr additive="base">
                                        <p:cTn id="22" dur="500" fill="hold"/>
                                        <p:tgtEl>
                                          <p:spTgt spid="5"/>
                                        </p:tgtEl>
                                        <p:attrNameLst>
                                          <p:attrName>ppt_x</p:attrName>
                                        </p:attrNameLst>
                                      </p:cBhvr>
                                      <p:tavLst>
                                        <p:tav tm="0">
                                          <p:val>
                                            <p:strVal val="#ppt_x"/>
                                          </p:val>
                                        </p:tav>
                                        <p:tav tm="100000">
                                          <p:val>
                                            <p:strVal val="#ppt_x"/>
                                          </p:val>
                                        </p:tav>
                                      </p:tavLst>
                                    </p:anim>
                                    <p:anim calcmode="lin" valueType="num">
                                      <p:cBhvr additive="base">
                                        <p:cTn id="23"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2" presetClass="entr" presetSubtype="4" fill="hold" grpId="0" nodeType="clickEffect">
                                  <p:stCondLst>
                                    <p:cond delay="0"/>
                                  </p:stCondLst>
                                  <p:childTnLst>
                                    <p:set>
                                      <p:cBhvr>
                                        <p:cTn id="27" dur="1" fill="hold">
                                          <p:stCondLst>
                                            <p:cond delay="0"/>
                                          </p:stCondLst>
                                        </p:cTn>
                                        <p:tgtEl>
                                          <p:spTgt spid="13"/>
                                        </p:tgtEl>
                                        <p:attrNameLst>
                                          <p:attrName>style.visibility</p:attrName>
                                        </p:attrNameLst>
                                      </p:cBhvr>
                                      <p:to>
                                        <p:strVal val="visible"/>
                                      </p:to>
                                    </p:set>
                                    <p:anim calcmode="lin" valueType="num">
                                      <p:cBhvr additive="base">
                                        <p:cTn id="28" dur="500" fill="hold"/>
                                        <p:tgtEl>
                                          <p:spTgt spid="13"/>
                                        </p:tgtEl>
                                        <p:attrNameLst>
                                          <p:attrName>ppt_x</p:attrName>
                                        </p:attrNameLst>
                                      </p:cBhvr>
                                      <p:tavLst>
                                        <p:tav tm="0">
                                          <p:val>
                                            <p:strVal val="#ppt_x"/>
                                          </p:val>
                                        </p:tav>
                                        <p:tav tm="100000">
                                          <p:val>
                                            <p:strVal val="#ppt_x"/>
                                          </p:val>
                                        </p:tav>
                                      </p:tavLst>
                                    </p:anim>
                                    <p:anim calcmode="lin" valueType="num">
                                      <p:cBhvr additive="base">
                                        <p:cTn id="29"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2" presetClass="entr" presetSubtype="4" fill="hold" grpId="0" nodeType="clickEffect">
                                  <p:stCondLst>
                                    <p:cond delay="0"/>
                                  </p:stCondLst>
                                  <p:childTnLst>
                                    <p:set>
                                      <p:cBhvr>
                                        <p:cTn id="33" dur="1" fill="hold">
                                          <p:stCondLst>
                                            <p:cond delay="0"/>
                                          </p:stCondLst>
                                        </p:cTn>
                                        <p:tgtEl>
                                          <p:spTgt spid="6"/>
                                        </p:tgtEl>
                                        <p:attrNameLst>
                                          <p:attrName>style.visibility</p:attrName>
                                        </p:attrNameLst>
                                      </p:cBhvr>
                                      <p:to>
                                        <p:strVal val="visible"/>
                                      </p:to>
                                    </p:set>
                                    <p:anim calcmode="lin" valueType="num">
                                      <p:cBhvr additive="base">
                                        <p:cTn id="34" dur="500" fill="hold"/>
                                        <p:tgtEl>
                                          <p:spTgt spid="6"/>
                                        </p:tgtEl>
                                        <p:attrNameLst>
                                          <p:attrName>ppt_x</p:attrName>
                                        </p:attrNameLst>
                                      </p:cBhvr>
                                      <p:tavLst>
                                        <p:tav tm="0">
                                          <p:val>
                                            <p:strVal val="#ppt_x"/>
                                          </p:val>
                                        </p:tav>
                                        <p:tav tm="100000">
                                          <p:val>
                                            <p:strVal val="#ppt_x"/>
                                          </p:val>
                                        </p:tav>
                                      </p:tavLst>
                                    </p:anim>
                                    <p:anim calcmode="lin" valueType="num">
                                      <p:cBhvr additive="base">
                                        <p:cTn id="35"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2" presetClass="entr" presetSubtype="4" fill="hold" grpId="0" nodeType="clickEffect">
                                  <p:stCondLst>
                                    <p:cond delay="0"/>
                                  </p:stCondLst>
                                  <p:childTnLst>
                                    <p:set>
                                      <p:cBhvr>
                                        <p:cTn id="39" dur="1" fill="hold">
                                          <p:stCondLst>
                                            <p:cond delay="0"/>
                                          </p:stCondLst>
                                        </p:cTn>
                                        <p:tgtEl>
                                          <p:spTgt spid="14"/>
                                        </p:tgtEl>
                                        <p:attrNameLst>
                                          <p:attrName>style.visibility</p:attrName>
                                        </p:attrNameLst>
                                      </p:cBhvr>
                                      <p:to>
                                        <p:strVal val="visible"/>
                                      </p:to>
                                    </p:set>
                                    <p:anim calcmode="lin" valueType="num">
                                      <p:cBhvr additive="base">
                                        <p:cTn id="40" dur="500" fill="hold"/>
                                        <p:tgtEl>
                                          <p:spTgt spid="14"/>
                                        </p:tgtEl>
                                        <p:attrNameLst>
                                          <p:attrName>ppt_x</p:attrName>
                                        </p:attrNameLst>
                                      </p:cBhvr>
                                      <p:tavLst>
                                        <p:tav tm="0">
                                          <p:val>
                                            <p:strVal val="#ppt_x"/>
                                          </p:val>
                                        </p:tav>
                                        <p:tav tm="100000">
                                          <p:val>
                                            <p:strVal val="#ppt_x"/>
                                          </p:val>
                                        </p:tav>
                                      </p:tavLst>
                                    </p:anim>
                                    <p:anim calcmode="lin" valueType="num">
                                      <p:cBhvr additive="base">
                                        <p:cTn id="41"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42" fill="hold">
                      <p:stCondLst>
                        <p:cond delay="indefinite"/>
                      </p:stCondLst>
                      <p:childTnLst>
                        <p:par>
                          <p:cTn id="43" fill="hold">
                            <p:stCondLst>
                              <p:cond delay="0"/>
                            </p:stCondLst>
                            <p:childTnLst>
                              <p:par>
                                <p:cTn id="44" presetID="42" presetClass="entr" presetSubtype="0" fill="hold" grpId="0" nodeType="clickEffect">
                                  <p:stCondLst>
                                    <p:cond delay="0"/>
                                  </p:stCondLst>
                                  <p:childTnLst>
                                    <p:set>
                                      <p:cBhvr>
                                        <p:cTn id="45" dur="1" fill="hold">
                                          <p:stCondLst>
                                            <p:cond delay="0"/>
                                          </p:stCondLst>
                                        </p:cTn>
                                        <p:tgtEl>
                                          <p:spTgt spid="12"/>
                                        </p:tgtEl>
                                        <p:attrNameLst>
                                          <p:attrName>style.visibility</p:attrName>
                                        </p:attrNameLst>
                                      </p:cBhvr>
                                      <p:to>
                                        <p:strVal val="visible"/>
                                      </p:to>
                                    </p:set>
                                    <p:animEffect transition="in" filter="fade">
                                      <p:cBhvr>
                                        <p:cTn id="46" dur="1000"/>
                                        <p:tgtEl>
                                          <p:spTgt spid="12"/>
                                        </p:tgtEl>
                                      </p:cBhvr>
                                    </p:animEffect>
                                    <p:anim calcmode="lin" valueType="num">
                                      <p:cBhvr>
                                        <p:cTn id="47" dur="1000" fill="hold"/>
                                        <p:tgtEl>
                                          <p:spTgt spid="12"/>
                                        </p:tgtEl>
                                        <p:attrNameLst>
                                          <p:attrName>ppt_x</p:attrName>
                                        </p:attrNameLst>
                                      </p:cBhvr>
                                      <p:tavLst>
                                        <p:tav tm="0">
                                          <p:val>
                                            <p:strVal val="#ppt_x"/>
                                          </p:val>
                                        </p:tav>
                                        <p:tav tm="100000">
                                          <p:val>
                                            <p:strVal val="#ppt_x"/>
                                          </p:val>
                                        </p:tav>
                                      </p:tavLst>
                                    </p:anim>
                                    <p:anim calcmode="lin" valueType="num">
                                      <p:cBhvr>
                                        <p:cTn id="48"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grpId="0" nodeType="clickEffect">
                                  <p:stCondLst>
                                    <p:cond delay="0"/>
                                  </p:stCondLst>
                                  <p:childTnLst>
                                    <p:set>
                                      <p:cBhvr>
                                        <p:cTn id="52" dur="1" fill="hold">
                                          <p:stCondLst>
                                            <p:cond delay="0"/>
                                          </p:stCondLst>
                                        </p:cTn>
                                        <p:tgtEl>
                                          <p:spTgt spid="3"/>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2" presetClass="entr" presetSubtype="4" fill="hold" grpId="0" nodeType="clickEffect">
                                  <p:stCondLst>
                                    <p:cond delay="0"/>
                                  </p:stCondLst>
                                  <p:childTnLst>
                                    <p:set>
                                      <p:cBhvr>
                                        <p:cTn id="56" dur="1" fill="hold">
                                          <p:stCondLst>
                                            <p:cond delay="0"/>
                                          </p:stCondLst>
                                        </p:cTn>
                                        <p:tgtEl>
                                          <p:spTgt spid="8"/>
                                        </p:tgtEl>
                                        <p:attrNameLst>
                                          <p:attrName>style.visibility</p:attrName>
                                        </p:attrNameLst>
                                      </p:cBhvr>
                                      <p:to>
                                        <p:strVal val="visible"/>
                                      </p:to>
                                    </p:set>
                                    <p:anim calcmode="lin" valueType="num">
                                      <p:cBhvr additive="base">
                                        <p:cTn id="57" dur="500" fill="hold"/>
                                        <p:tgtEl>
                                          <p:spTgt spid="8"/>
                                        </p:tgtEl>
                                        <p:attrNameLst>
                                          <p:attrName>ppt_x</p:attrName>
                                        </p:attrNameLst>
                                      </p:cBhvr>
                                      <p:tavLst>
                                        <p:tav tm="0">
                                          <p:val>
                                            <p:strVal val="#ppt_x"/>
                                          </p:val>
                                        </p:tav>
                                        <p:tav tm="100000">
                                          <p:val>
                                            <p:strVal val="#ppt_x"/>
                                          </p:val>
                                        </p:tav>
                                      </p:tavLst>
                                    </p:anim>
                                    <p:anim calcmode="lin" valueType="num">
                                      <p:cBhvr additive="base">
                                        <p:cTn id="58"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2" presetClass="entr" presetSubtype="4" fill="hold" grpId="0" nodeType="clickEffect">
                                  <p:stCondLst>
                                    <p:cond delay="0"/>
                                  </p:stCondLst>
                                  <p:childTnLst>
                                    <p:set>
                                      <p:cBhvr>
                                        <p:cTn id="62" dur="1" fill="hold">
                                          <p:stCondLst>
                                            <p:cond delay="0"/>
                                          </p:stCondLst>
                                        </p:cTn>
                                        <p:tgtEl>
                                          <p:spTgt spid="15"/>
                                        </p:tgtEl>
                                        <p:attrNameLst>
                                          <p:attrName>style.visibility</p:attrName>
                                        </p:attrNameLst>
                                      </p:cBhvr>
                                      <p:to>
                                        <p:strVal val="visible"/>
                                      </p:to>
                                    </p:set>
                                    <p:anim calcmode="lin" valueType="num">
                                      <p:cBhvr additive="base">
                                        <p:cTn id="63" dur="500" fill="hold"/>
                                        <p:tgtEl>
                                          <p:spTgt spid="15"/>
                                        </p:tgtEl>
                                        <p:attrNameLst>
                                          <p:attrName>ppt_x</p:attrName>
                                        </p:attrNameLst>
                                      </p:cBhvr>
                                      <p:tavLst>
                                        <p:tav tm="0">
                                          <p:val>
                                            <p:strVal val="#ppt_x"/>
                                          </p:val>
                                        </p:tav>
                                        <p:tav tm="100000">
                                          <p:val>
                                            <p:strVal val="#ppt_x"/>
                                          </p:val>
                                        </p:tav>
                                      </p:tavLst>
                                    </p:anim>
                                    <p:anim calcmode="lin" valueType="num">
                                      <p:cBhvr additive="base">
                                        <p:cTn id="64"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65" fill="hold">
                      <p:stCondLst>
                        <p:cond delay="indefinite"/>
                      </p:stCondLst>
                      <p:childTnLst>
                        <p:par>
                          <p:cTn id="66" fill="hold">
                            <p:stCondLst>
                              <p:cond delay="0"/>
                            </p:stCondLst>
                            <p:childTnLst>
                              <p:par>
                                <p:cTn id="67" presetID="2" presetClass="entr" presetSubtype="4" fill="hold" grpId="0" nodeType="clickEffect">
                                  <p:stCondLst>
                                    <p:cond delay="0"/>
                                  </p:stCondLst>
                                  <p:childTnLst>
                                    <p:set>
                                      <p:cBhvr>
                                        <p:cTn id="68" dur="1" fill="hold">
                                          <p:stCondLst>
                                            <p:cond delay="0"/>
                                          </p:stCondLst>
                                        </p:cTn>
                                        <p:tgtEl>
                                          <p:spTgt spid="10"/>
                                        </p:tgtEl>
                                        <p:attrNameLst>
                                          <p:attrName>style.visibility</p:attrName>
                                        </p:attrNameLst>
                                      </p:cBhvr>
                                      <p:to>
                                        <p:strVal val="visible"/>
                                      </p:to>
                                    </p:set>
                                    <p:anim calcmode="lin" valueType="num">
                                      <p:cBhvr additive="base">
                                        <p:cTn id="69" dur="500" fill="hold"/>
                                        <p:tgtEl>
                                          <p:spTgt spid="10"/>
                                        </p:tgtEl>
                                        <p:attrNameLst>
                                          <p:attrName>ppt_x</p:attrName>
                                        </p:attrNameLst>
                                      </p:cBhvr>
                                      <p:tavLst>
                                        <p:tav tm="0">
                                          <p:val>
                                            <p:strVal val="#ppt_x"/>
                                          </p:val>
                                        </p:tav>
                                        <p:tav tm="100000">
                                          <p:val>
                                            <p:strVal val="#ppt_x"/>
                                          </p:val>
                                        </p:tav>
                                      </p:tavLst>
                                    </p:anim>
                                    <p:anim calcmode="lin" valueType="num">
                                      <p:cBhvr additive="base">
                                        <p:cTn id="70"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71" fill="hold">
                      <p:stCondLst>
                        <p:cond delay="indefinite"/>
                      </p:stCondLst>
                      <p:childTnLst>
                        <p:par>
                          <p:cTn id="72" fill="hold">
                            <p:stCondLst>
                              <p:cond delay="0"/>
                            </p:stCondLst>
                            <p:childTnLst>
                              <p:par>
                                <p:cTn id="73" presetID="2" presetClass="entr" presetSubtype="4" fill="hold" grpId="0" nodeType="clickEffect">
                                  <p:stCondLst>
                                    <p:cond delay="0"/>
                                  </p:stCondLst>
                                  <p:childTnLst>
                                    <p:set>
                                      <p:cBhvr>
                                        <p:cTn id="74" dur="1" fill="hold">
                                          <p:stCondLst>
                                            <p:cond delay="0"/>
                                          </p:stCondLst>
                                        </p:cTn>
                                        <p:tgtEl>
                                          <p:spTgt spid="16"/>
                                        </p:tgtEl>
                                        <p:attrNameLst>
                                          <p:attrName>style.visibility</p:attrName>
                                        </p:attrNameLst>
                                      </p:cBhvr>
                                      <p:to>
                                        <p:strVal val="visible"/>
                                      </p:to>
                                    </p:set>
                                    <p:anim calcmode="lin" valueType="num">
                                      <p:cBhvr additive="base">
                                        <p:cTn id="75" dur="500" fill="hold"/>
                                        <p:tgtEl>
                                          <p:spTgt spid="16"/>
                                        </p:tgtEl>
                                        <p:attrNameLst>
                                          <p:attrName>ppt_x</p:attrName>
                                        </p:attrNameLst>
                                      </p:cBhvr>
                                      <p:tavLst>
                                        <p:tav tm="0">
                                          <p:val>
                                            <p:strVal val="#ppt_x"/>
                                          </p:val>
                                        </p:tav>
                                        <p:tav tm="100000">
                                          <p:val>
                                            <p:strVal val="#ppt_x"/>
                                          </p:val>
                                        </p:tav>
                                      </p:tavLst>
                                    </p:anim>
                                    <p:anim calcmode="lin" valueType="num">
                                      <p:cBhvr additive="base">
                                        <p:cTn id="76"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8" grpId="0" animBg="1"/>
      <p:bldP spid="10" grpId="0" animBg="1"/>
      <p:bldP spid="12" grpId="0" animBg="1"/>
      <p:bldP spid="13" grpId="0"/>
      <p:bldP spid="14" grpId="0"/>
      <p:bldP spid="15" grpId="0"/>
      <p:bldP spid="16" grpId="0"/>
      <p:bldP spid="2" grpId="0"/>
      <p:bldP spid="3" grpId="0"/>
      <p:bldP spid="4"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539552" y="2564904"/>
            <a:ext cx="7772400" cy="2304256"/>
          </a:xfrm>
        </p:spPr>
        <p:txBody>
          <a:bodyPr>
            <a:normAutofit/>
          </a:bodyPr>
          <a:lstStyle/>
          <a:p>
            <a:r>
              <a:rPr lang="fr-FR" sz="3200" b="1" dirty="0" smtClean="0"/>
              <a:t>Assimilation / accommodation d’une culture dans l’Ecole.</a:t>
            </a:r>
            <a:br>
              <a:rPr lang="fr-FR" sz="3200" b="1" dirty="0" smtClean="0"/>
            </a:br>
            <a:r>
              <a:rPr lang="fr-FR" sz="3200" b="1" dirty="0" smtClean="0"/>
              <a:t/>
            </a:r>
            <a:br>
              <a:rPr lang="fr-FR" sz="3200" b="1" dirty="0" smtClean="0"/>
            </a:br>
            <a:r>
              <a:rPr lang="fr-FR" sz="3200" b="1" dirty="0" smtClean="0"/>
              <a:t>« L’élève cultivé » </a:t>
            </a:r>
            <a:endParaRPr lang="fr-FR" sz="3200" b="1" dirty="0"/>
          </a:p>
        </p:txBody>
      </p:sp>
      <p:sp>
        <p:nvSpPr>
          <p:cNvPr id="3" name="Sous-titre 2"/>
          <p:cNvSpPr>
            <a:spLocks noGrp="1"/>
          </p:cNvSpPr>
          <p:nvPr>
            <p:ph type="subTitle" idx="1"/>
          </p:nvPr>
        </p:nvSpPr>
        <p:spPr>
          <a:xfrm>
            <a:off x="1115616" y="1052736"/>
            <a:ext cx="6400800" cy="1752600"/>
          </a:xfrm>
        </p:spPr>
        <p:txBody>
          <a:bodyPr>
            <a:normAutofit/>
          </a:bodyPr>
          <a:lstStyle/>
          <a:p>
            <a:r>
              <a:rPr lang="fr-FR" sz="3600" b="1" dirty="0" smtClean="0">
                <a:solidFill>
                  <a:srgbClr val="FF0000"/>
                </a:solidFill>
              </a:rPr>
              <a:t>Problématique </a:t>
            </a:r>
            <a:endParaRPr lang="fr-FR" sz="3600" b="1" dirty="0">
              <a:solidFill>
                <a:srgbClr val="FF0000"/>
              </a:solidFill>
            </a:endParaRPr>
          </a:p>
        </p:txBody>
      </p:sp>
    </p:spTree>
    <p:extLst>
      <p:ext uri="{BB962C8B-B14F-4D97-AF65-F5344CB8AC3E}">
        <p14:creationId xmlns:p14="http://schemas.microsoft.com/office/powerpoint/2010/main" val="388887569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95536" y="2564904"/>
            <a:ext cx="8229600" cy="1143000"/>
          </a:xfrm>
        </p:spPr>
        <p:txBody>
          <a:bodyPr>
            <a:normAutofit/>
          </a:bodyPr>
          <a:lstStyle/>
          <a:p>
            <a:r>
              <a:rPr lang="fr-FR" sz="6600" b="1" dirty="0" smtClean="0"/>
              <a:t>LA CULTURE en EPS</a:t>
            </a:r>
            <a:endParaRPr lang="fr-FR" sz="6600" b="1" dirty="0"/>
          </a:p>
        </p:txBody>
      </p:sp>
    </p:spTree>
    <p:extLst>
      <p:ext uri="{BB962C8B-B14F-4D97-AF65-F5344CB8AC3E}">
        <p14:creationId xmlns:p14="http://schemas.microsoft.com/office/powerpoint/2010/main" val="4027751383"/>
      </p:ext>
    </p:extLst>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Office 2">
      <a:majorFont>
        <a:latin typeface="Calibri"/>
        <a:ea typeface=""/>
        <a:cs typeface=""/>
        <a:font script="Jpan" typeface="HGｺﾞｼｯｸM"/>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mbria"/>
        <a:ea typeface=""/>
        <a:cs typeface=""/>
        <a:font script="Jpan" typeface="HG明朝B"/>
        <a:font script="Hang" typeface="맑은 고딕"/>
        <a:font script="Hans" typeface="黑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Verve</Template>
  <TotalTime>846</TotalTime>
  <Words>4394</Words>
  <Application>Microsoft Office PowerPoint</Application>
  <PresentationFormat>Affichage à l'écran (4:3)</PresentationFormat>
  <Paragraphs>451</Paragraphs>
  <Slides>61</Slides>
  <Notes>0</Notes>
  <HiddenSlides>0</HiddenSlides>
  <MMClips>0</MMClips>
  <ScaleCrop>false</ScaleCrop>
  <HeadingPairs>
    <vt:vector size="4" baseType="variant">
      <vt:variant>
        <vt:lpstr>Thème</vt:lpstr>
      </vt:variant>
      <vt:variant>
        <vt:i4>1</vt:i4>
      </vt:variant>
      <vt:variant>
        <vt:lpstr>Titres des diapositives</vt:lpstr>
      </vt:variant>
      <vt:variant>
        <vt:i4>61</vt:i4>
      </vt:variant>
    </vt:vector>
  </HeadingPairs>
  <TitlesOfParts>
    <vt:vector size="62" baseType="lpstr">
      <vt:lpstr>Thème Office</vt:lpstr>
      <vt:lpstr>L’École du XXIème siècle.</vt:lpstr>
      <vt:lpstr>Objectifs :   Informer et expliquer le « nouveau » SC4.                Préparer les enseignants à répondre à la                     consultation des programmes.  Enjeux :    Déterminer la conception et l’organisation                    des enseignements de l’EPS pour une période                    longue.  </vt:lpstr>
      <vt:lpstr>LES TEXTES « FONDATEURS »</vt:lpstr>
      <vt:lpstr>Loi de refondation de l’École  (Loi du 8 juillet 2013, publié le 09 juillet 2013 au J.O.)  Nouveau Socle Commun de CCC (décret du 31 mars 2015, publié le 02 avril 2015 au J.O) Art 4 – Applicable à la Polynésie Nouveau Collège (Adopté par le CSP le 10 avril 2015)  Projets de Programmes 2015  (Avis favorable du CSP le 10 avril, rendus public le 13 avril 2015)</vt:lpstr>
      <vt:lpstr>Présentation PowerPoint</vt:lpstr>
      <vt:lpstr>LA PHILOSOPHIE GENERALE du NOUVEAU SOCLE</vt:lpstr>
      <vt:lpstr>Présentation PowerPoint</vt:lpstr>
      <vt:lpstr>Assimilation / accommodation d’une culture dans l’Ecole.  « L’élève cultivé » </vt:lpstr>
      <vt:lpstr>LA CULTURE en EPS</vt:lpstr>
      <vt:lpstr>La place du Sport en Education Physique</vt:lpstr>
      <vt:lpstr>Que doit-on entendre quand le socle parle de culture ? </vt:lpstr>
      <vt:lpstr>Vers une culture commune redéfinie</vt:lpstr>
      <vt:lpstr>La culture finalement constitue l'ensemble des valeurs, des savoirs, des symboles et des conduites qu’une société stabilise et qu'elle choisit de transmettre et de faire acquérir afin de permettre d'en comprendre et d'en partager le sens, d'en ressentir et d'en pratiquer les formes d'expression.   La culture qui nous préoccupe n'est pas qu'objective ;  elle est aussi subjective.   </vt:lpstr>
      <vt:lpstr>En EPS c'est le corps qui est "le noyau dur"(et non le support d'enseignement).   Du coup, la culture corporelle, présentée comme un processus vital de civilisation, devient le fondement d'une éducation corporelle dans toute société avide de citoyenneté.   Éduquer son corps, c'est plus que faire, c'est aussi engager une réflexion critique sur l'action, construire une attitude intellectuelle ouverte sur toutes les situations motrices d'adaptabilité que me présente la vie.  L'Education Physique Scolaire est bien l'espace où se construisent les notions utiles de cette adaptabilité (la structuration du temps, de l'espace, les ajustements, les anticipations…)    </vt:lpstr>
      <vt:lpstr>LES MISSIONS de l’ECOLE   la construction des intelligences   Une culture scolaire composée de savoirs, de valeurs et de méthodes sélectionnés s’est mise en place pour constituer l'école de la République. L'école fait vivre une culture qu'on voudrait universelle et qui n'est que spécifique par bien des aspects.    Chaque discipline scolaire élabore, à son niveau, des choix en termes de valeurs, de savoirs, de méthodes et de pratiques scolaires. L'éducation du corps est devenue physique et sportive ; peut être aujourd'hui devrait-on dire motrice.  </vt:lpstr>
      <vt:lpstr>La référence scolaire, de par ses exigences constructivistes dans le domaine des intelligences, dépasse le cadre exécutif des pratiques pour y inclure une dimension réflexive et sociale.   La culture scolaire en EPS, doit aussi prendre en compte  le versant de l'intégration, de l'appropriation des façons de faire (action - réflexion/ opérations) ainsi que LE SYSTÈME DE RELATIONS entre les acteurs.    De fait, ACTIONS, METHODES, RELATIONS fondent la référence de la culture scolaire.  </vt:lpstr>
      <vt:lpstr>La construction culturelle porte donc :   Sur ce que l'on fait, ce que l'on sent, ce que l'on vit   mais aussi   Sur ce que l'on sait, Sur ce que l'on est, Sur ce que l'on peut partager.</vt:lpstr>
      <vt:lpstr>De fait, la culture prend des formes qui vont constituer le fonds culturel de la discipline.    Quelles sont ces différentes formes ? </vt:lpstr>
      <vt:lpstr>  La culture produit et la culture production.    De la culture transmissive à la culture appropriative.   De la culture acte à la culture parole.  Conclusion partielle :  Conceptuellement, l'éducation physique et sportive n'opère pas assez clairement la distinction entre les formes et le fonds de la culture.   La mission de l'école porte essentiellement sur l'acquisition du fonds culturel c'est-à-dire les valeurs, les savoirs fondamentaux, les modes d'action et de pensée fondamentaux, les activités sensori-motrices et réflexives.   La référence scolaire culturelle est fondamentalement un métissage des cultures qui fusionnent l'action, la méthode et l'engagement.   </vt:lpstr>
      <vt:lpstr>L'EPS a donc à construire sa référence de culture pour répondre à la demande  institutionnelle de "déclinaison du socle".   Sur quoi doit-elle construire cette référence ? Sur la  fusion de  l'action, de la méthode et de l'engagement ?  Comment ?   Par des prises de positions sur le statut du sujet (il est dit qu'il est acteur dans les apprentissages), par une clarification de l'objet même de l'enseignement de l'EPS (le développement des activités adaptatives), par un choix de méthodes permettant la construction de l'élève.   Par la conception d'une matrice disciplinaire qui articule finalités / objectifs / contenus / méthodes /évaluation…   Par l'introduction de concepts (compétence, compétence attendue, activités adaptatives, capacités, connaissances, attitudes) qu'il s'agit de rendre signifiants, opératoires et compris de tous.</vt:lpstr>
      <vt:lpstr>Conclusion :   La référence de la culture scolaire subit à l'évidence une évolution. On a entrepris un voyage qui apporte son lot d'évolutions. Le sport offre  ses actions à l'EPS qui sont de véritables opportunités, de véritables occasions, de véritables moyens à la transformation des conduites des élèves.  Mais aujourd'hui la réflexion, les méthodes, l'engagement doivent accompagner les apprentissages pour que les élèves puissent poursuivre ce voyage en ayant des conduites de plus en plus intelligentes.   Rapprocher l'action, la méthode et l'engagement, voilà me semble-t-il un enjeu conceptuel et programmatique pour rendre les élèves plus intelligents et adaptables. </vt:lpstr>
      <vt:lpstr>Vers une logique d’apprentissage précisée</vt:lpstr>
      <vt:lpstr>Présentation PowerPoint</vt:lpstr>
      <vt:lpstr>Présentation PowerPoint</vt:lpstr>
      <vt:lpstr>Les domaines de formation </vt:lpstr>
      <vt:lpstr>Présentation PowerPoint</vt:lpstr>
      <vt:lpstr>Une synthèse de présentation par les 5 vidéos.</vt:lpstr>
      <vt:lpstr>Présentation PowerPoint</vt:lpstr>
      <vt:lpstr>Le texte du SC4 constitue la « toile de fond » sur laquelle vont s’accrocher les programmes.  Les programmes vont donc « décliner » le socle dans chaque discipline.</vt:lpstr>
      <vt:lpstr>Présentation PowerPoint</vt:lpstr>
      <vt:lpstr>Cadrage des programmes </vt:lpstr>
      <vt:lpstr>VOLET 3 / Une voie d’opérationnalisation par discipline ou champ disciplinaire (le volet programmatique qui doit guider le travail de l’enseignant en lui précisant ce qu’il y a à apprendre, mais aussi comment le faire apprendre) qui doit respecter une présentation reprenant les items suivants : *les compétences (ce qui est exigible pour tous les élèves en fin de cycle) devant être acquises en fin de cycle et le niveau de maîtrise attendu (l’expression de la compétence à un moment donné du parcours de l’élève, peut-être compris ici comme un « niveau de compétence »); *les ressources que l’élève doit pouvoir mobiliser : connaissances (elles n’interviennent pas directement sur la conduite, mais elles permettent d’orienter l’activité de l’élève et de nourrir sa réflexion sur son action ou celles des autres), savoir-faire (ce qu’il y a à faire pour faire, ils organisent la planification et l’exécution de l’action), démarches et méthodes de travail (les conditions dans lesquelles il convient de placer les élèves pour faciliter les apprentissages)  ;  *des repères de progressivité (intra-cycle : identifier des indicateurs de transformation qui permettront à l’enseignant comme à l’élève de savoir où ils en sont par rapport au niveau de compétence visée / inter-cycle : repérer dans les transformations réalisées, celles sur lesquelles l’enseignant comme l’élève pourront s’adosser pour consolider, enrichir, approfondir les apprentissages dans le cycle suivant) dans la construction des compétences lorsque nécessaire ;  *les repères de programmation annuels (ils peuvent être proposés à titre indicatif aux équipes pour les aider à organiser les enseignements au service prioritairement des apprentissages mais aussi pour garantir une certaine homogénéisation de l’enseignement disciplinaire à l’échelon national) nécessaires à certaines disciplines  *les croisements interdisciplinaires (dans la perspective de l’acquisition de certains objectifs de compétences du S4C, mais aussi en lien avec les EPI) </vt:lpstr>
      <vt:lpstr>ANALYSE DES NOUVEAUX PROGRAMMES  La démarche vise à interroger deux éléments essentiels :  * la cohérence verticale (inter-cycles)  et    * la cohérence horizontale (intra-cycle)   pour les projets de programme en EPS.   Il nous parait opportun d’analyser les choix opérés par les « rédacteurs EPS » afin de questionner les propositions de  ce qu’il y a à apprendre en EPS.  </vt:lpstr>
      <vt:lpstr>La cohérence verticale (inter-cycles)</vt:lpstr>
      <vt:lpstr>  ETUDE DE LA LOGIQUE INTER-CYCLES COMPARAISON DES VOLETS 1 DES CYCLES  3/4 –Objectifs de Formation </vt:lpstr>
      <vt:lpstr>Présentation PowerPoint</vt:lpstr>
      <vt:lpstr>Présentation PowerPoint</vt:lpstr>
      <vt:lpstr>Comparaison des volets 1 des cycles  :   Les ambitions affichées dans ce volet vous paraissent-elles en adéquation :  *avec l’âge et les capacités des élèves ?   *avec le cadre horaire ?           cycle 2 : 304h sur trois ans          cycle 3 : 360h sur trois ans          cycle 4 : 304h sur trois ans. </vt:lpstr>
      <vt:lpstr>COMPARAISON DES VOLETS 2 EPS ENTRE CYCLES ET PAR DOMAINES </vt:lpstr>
      <vt:lpstr>Présentation PowerPoint</vt:lpstr>
      <vt:lpstr>Comparaison des VOLETS 2 EPS pour chacun des DOMAINEs DU SOCLE ET POUR CHAQUE CYCLE  :  Les propositions pour chaque domaine vous paraissent-elles homogènes d’un cycle à l’autre ? Quel que soit le domaine considéré ?  Trouvez-vous une cohérence et une continuité entre les cycles ?   Sinon, quelles incohérences vous semblent les plus flagrantes ? Quelles propositions d’adaptation ?  Les 5 domaines du socle remplacent-ils selon vous les CMS ? </vt:lpstr>
      <vt:lpstr>COMPARAISON DES PREAMBULES DES VOLETS 3 DE L’EPS DANS LES CYCLES 3/4 </vt:lpstr>
      <vt:lpstr>Présentation PowerPoint</vt:lpstr>
      <vt:lpstr>Comparaison des PREAMBULES DES VOLETS 3 DE L’EPS DANS LES CYCLES 3 et 4  Les préambules vous paraissent-ils homogènes ? Révélateurs de l’identité de la discipline ?  Lequel vous parait le mieux correspondre au double objectif : articulation avec les domaines du socle et identité propre de la discipline ?  Les 3 objectifs actuels de l’EPS doivent-ils apparaitre dans tous les préambules ? Avec quel ordre de priorité ? Avec une priorité différente selon les cycles ?  Une finalité commune aux trois cycles devrait-elle clairement apparaitre ? Laquelle ?  </vt:lpstr>
      <vt:lpstr>COMPARAISON DES MODES D’ENONCIATIONS RETENUS DES COMPETENCES VISEES PAR CYCLE 3/4 : </vt:lpstr>
      <vt:lpstr>Présentation PowerPoint</vt:lpstr>
      <vt:lpstr>Présentation PowerPoint</vt:lpstr>
      <vt:lpstr>Présentation PowerPoint</vt:lpstr>
      <vt:lpstr>COMPARAISON DES COMPETENCES VISEES PAR CYCLE (3 et 4)   Les énoncés des compétences vous paraissent-ils homogènes entre les différents cycles ?  Sinon, est-ce gênant pour la visibilité et la lisibilité de la discipline ? Les énoncés permettent-ils d’identifier clairement la (es) compétence(s) visée(s) ? sont-ils tous synonymes de compétences ?  Identifiez-vous leur cohérence entre les cycles ? Pensez-vous qu’il est souhaitable d’homogénéiser le nombre de compétences au cours des cycles (actuellement 6 en cycle 2, 7 en cycle 3 et 8 en cycle 4) ? Sinon, quel serait le bon nombre ? Et lesquelles ?  Les APSA doivent-elles apparaitre, selon vous, dans les tableaux décrivant les compétences ?  Si oui, est-il souhaitable de les faire apparaitre dans une colonne spécifique en tant que groupe d’activités (comme au cycle 4) ou en relation avec les attendus de fin de cycle (comme aux cycles 2 et 3) ? </vt:lpstr>
      <vt:lpstr>COMPARAISON DES ATTENDUS DE FIN DE CYCLE PAR « COMPETENCE » POUR LES CYCLES 2 /3/4  </vt:lpstr>
      <vt:lpstr>Présentation PowerPoint</vt:lpstr>
      <vt:lpstr>Présentation PowerPoint</vt:lpstr>
      <vt:lpstr>Présentation PowerPoint</vt:lpstr>
      <vt:lpstr>Présentation PowerPoint</vt:lpstr>
      <vt:lpstr>COMPARAISON DES ATTENDUS DE FIN DE CYCLE PAR « COMPETENCE » POUR LES CYCLES 3 et 4   :   Les attendus de fin de cycle vous paraissent-ils homogènes ? lisibles ?  Les attendus du cycle 4 pourraient-ils être déclinés comme au cycle 3 ?  Les niveaux attendus de fin cycle répondent-ils à une continuité des apprentissages entre les cycles ?  La formulation permet-elle de repérer des transformations quantitatives et qualitatives des conduites d’un cycle à l’autre ? La dimension méthodologique et sociale vous parait-elle présente dans ces attendus ? Sinon, quelles propositions ? </vt:lpstr>
      <vt:lpstr> * La cohérence horizontale (intra-cycle)  </vt:lpstr>
      <vt:lpstr>ETUDE DES VOLETS 1/2 /3 (dont les préambules) PAR CYCLE :  Y-a-t-il cohérence entre les volets 1, 2 et 3  (préambule compris) ? Au cycle 3 :  Au cycle 4 :   La référence au socle est-elle visible pour chacun de ces volets ?   ARCHITECTURE DE PRESENTATION DU VOLET 3 PAR CYCLE :  Les attendus en termes de compétences vous semblent-ils assez pertinents et explicites pour les 3 cycles ? Sinon quelles propositions ?  Les niveaux attendus par cycle vous paraissent-ils en adéquation avec les ressources que l’élève peut mobiliser ? Les repères de progressivité permettent-ils d’identifier la construction de la compétence ?  Les repères de progressivité doivent-ils faire partie des programmes ? des documents d’accompagnement ? ou est-ce aux équipes de les identifier ?  </vt:lpstr>
      <vt:lpstr>En conclusion  deux questions essentielles à se poser</vt:lpstr>
      <vt:lpstr>SIMULATION D’UNE PREPARATION DE SEANCE à partir d’un questionnaire ouvert</vt:lpstr>
      <vt:lpstr>ORGANISATION  * Tous les professeurs en même temps  (PU / PR)  * 6 bassins à couvrir :       1 - Taravao  (Collège et Sacré Cœur) - Hitia   18 enseignants      2 - Papara - Paéa   12 enseignants      3 - Papeete Ouest - Punauia / Faa’a / NDA   20 enseignants      4 - Papeete Centre - La Mennais / Pomare / Mooréa / Tiarama / Tipaerui               30 enseignants      5 – Papeete Est – Arué : Mahina / Taunoa / Taa’one  24 enseignants      6 – Raiatéa / Tahaa / Huahine / Bora   18 enseignants  * Interventions en doublettes. (cf tableau)  * Interventions au même moment : le lundi 11 Mai de 15h15 à 18h15   </vt:lpstr>
      <vt:lpstr>Présentation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 SOCLE COMMUN                                      LA CONSULTATION des PROGRAMMES</dc:title>
  <dc:creator>cvolant</dc:creator>
  <cp:lastModifiedBy>cvolant</cp:lastModifiedBy>
  <cp:revision>54</cp:revision>
  <cp:lastPrinted>2015-04-30T19:15:52Z</cp:lastPrinted>
  <dcterms:created xsi:type="dcterms:W3CDTF">2015-04-24T18:51:23Z</dcterms:created>
  <dcterms:modified xsi:type="dcterms:W3CDTF">2015-05-11T21:46:24Z</dcterms:modified>
</cp:coreProperties>
</file>